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60" r:id="rId3"/>
    <p:sldId id="325" r:id="rId4"/>
    <p:sldId id="326" r:id="rId5"/>
    <p:sldId id="327" r:id="rId6"/>
    <p:sldId id="311" r:id="rId7"/>
    <p:sldId id="261" r:id="rId8"/>
    <p:sldId id="310" r:id="rId9"/>
    <p:sldId id="258" r:id="rId10"/>
    <p:sldId id="294" r:id="rId11"/>
    <p:sldId id="262" r:id="rId12"/>
    <p:sldId id="259" r:id="rId13"/>
    <p:sldId id="257" r:id="rId14"/>
    <p:sldId id="263" r:id="rId15"/>
    <p:sldId id="264" r:id="rId16"/>
    <p:sldId id="265" r:id="rId17"/>
    <p:sldId id="266" r:id="rId18"/>
    <p:sldId id="320" r:id="rId19"/>
    <p:sldId id="269" r:id="rId20"/>
    <p:sldId id="270" r:id="rId21"/>
    <p:sldId id="271" r:id="rId22"/>
    <p:sldId id="272" r:id="rId23"/>
    <p:sldId id="277" r:id="rId24"/>
    <p:sldId id="293" r:id="rId25"/>
    <p:sldId id="274" r:id="rId26"/>
    <p:sldId id="275" r:id="rId27"/>
    <p:sldId id="276" r:id="rId28"/>
    <p:sldId id="278" r:id="rId29"/>
    <p:sldId id="279" r:id="rId30"/>
    <p:sldId id="307" r:id="rId31"/>
    <p:sldId id="290" r:id="rId32"/>
    <p:sldId id="297" r:id="rId33"/>
    <p:sldId id="308" r:id="rId34"/>
    <p:sldId id="312" r:id="rId35"/>
    <p:sldId id="315" r:id="rId36"/>
    <p:sldId id="319" r:id="rId37"/>
    <p:sldId id="323" r:id="rId38"/>
    <p:sldId id="324" r:id="rId39"/>
    <p:sldId id="316" r:id="rId40"/>
    <p:sldId id="321" r:id="rId41"/>
    <p:sldId id="309" r:id="rId42"/>
    <p:sldId id="322" r:id="rId43"/>
  </p:sldIdLst>
  <p:sldSz cx="9144000" cy="6858000" type="screen4x3"/>
  <p:notesSz cx="6858000" cy="9144000"/>
  <p:custDataLst>
    <p:tags r:id="rId44"/>
  </p:custData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0099"/>
    <a:srgbClr val="000066"/>
    <a:srgbClr val="CC0099"/>
    <a:srgbClr val="CC0066"/>
    <a:srgbClr val="FF99FF"/>
    <a:srgbClr val="FFFF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40" autoAdjust="0"/>
  </p:normalViewPr>
  <p:slideViewPr>
    <p:cSldViewPr>
      <p:cViewPr varScale="1">
        <p:scale>
          <a:sx n="47" d="100"/>
          <a:sy n="47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1332D-96C0-4057-972D-880EC84E0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2C56C-A1EA-47EC-AA55-EE5B2C850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76E25-0F24-4CC8-B03D-8B4A62043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C713E-BA9C-4041-941B-516D4A9F4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ru-RU" sz="2400" u="none">
              <a:latin typeface="Times New Roman" pitchFamily="18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294D5B-022A-4295-A95C-48A826335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8AEA3-AE7B-4EF8-BAB3-96470B131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1979F-74C8-4E0D-B1D8-117B35D19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9DA0-C83C-40C3-BFE3-B1BD79215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F786-BA8E-4DD5-BAE1-365105D16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4E1D-9F7A-401A-AB5C-A6B0B5EA0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D26C9-35F3-440F-ACAE-63177ADA1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6D936-6691-4A02-AEBF-7F97DE1B0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3E222-C101-4B26-B227-600EAFD54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B035C-10DA-40DE-AE14-8096D1F22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DE46D-A774-4D51-B147-3B8E010B7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A4243-E7B4-43EC-9CA4-A1E14FBD6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2738C-377E-48AC-81EF-6A9028388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F85A1-9F8E-4CD4-BD05-E8F9E58D1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71034-A327-4539-8A85-617883971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2F80-EB66-4496-BCA2-CFEFD0489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871F-9BC8-4CB9-B2BC-6184AE578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F9A48-9CB5-406C-B023-337455A32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6495B-4CE0-4A76-9B3D-864EDA0D6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648C-2279-441F-B19D-69D38D1E2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 smtClean="0"/>
            </a:lvl1pPr>
          </a:lstStyle>
          <a:p>
            <a:pPr>
              <a:defRPr/>
            </a:pPr>
            <a:fld id="{854D8DE6-8724-4CB4-B00B-D8CE63926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ru-RU" sz="2400" u="none">
              <a:latin typeface="Times New Roman" pitchFamily="18" charset="0"/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 smtClean="0">
                <a:latin typeface="+mn-lt"/>
              </a:defRPr>
            </a:lvl1pPr>
          </a:lstStyle>
          <a:p>
            <a:pPr>
              <a:defRPr/>
            </a:pPr>
            <a:fld id="{77F245E2-D929-43D5-8D85-D6CD42220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9.png"/><Relationship Id="rId3" Type="http://schemas.openxmlformats.org/officeDocument/2006/relationships/image" Target="http://tmn.fio.ru/works/26x/304/images/ogon.gif" TargetMode="External"/><Relationship Id="rId7" Type="http://schemas.openxmlformats.org/officeDocument/2006/relationships/image" Target="http://tmn.fio.ru/works/26x/304/images/wozduh.jpg" TargetMode="External"/><Relationship Id="rId12" Type="http://schemas.openxmlformats.org/officeDocument/2006/relationships/image" Target="../media/image28.png"/><Relationship Id="rId2" Type="http://schemas.openxmlformats.org/officeDocument/2006/relationships/image" Target="../media/image23.gif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http://tmn.fio.ru/works/26x/304/images/vselen.jpg" TargetMode="External"/><Relationship Id="rId5" Type="http://schemas.openxmlformats.org/officeDocument/2006/relationships/image" Target="http://tmn.fio.ru/works/26x/304/images/woda.jpg" TargetMode="External"/><Relationship Id="rId15" Type="http://schemas.openxmlformats.org/officeDocument/2006/relationships/image" Target="../media/image31.png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image" Target="http://tmn.fio.ru/works/26x/304/images/sem2.jpg" TargetMode="External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tmn.fio.ru/works/26x/304/images/el1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../../../DOCUME~1/class/LOCALS~1/Temp/&#1084;&#1085;&#1086;&#1075;&#1086;&#1075;&#1088;&#1072;&#1085;&#1085;&#1080;&#1082;&#1080;/www.nips.riss-telecom.ru/poly/uniform/convex/archimedean/vrml/truncated_cuboctahedron.wrl" TargetMode="External"/><Relationship Id="rId13" Type="http://schemas.openxmlformats.org/officeDocument/2006/relationships/image" Target="../media/image49.jpeg"/><Relationship Id="rId18" Type="http://schemas.openxmlformats.org/officeDocument/2006/relationships/image" Target="../media/image52.jpeg"/><Relationship Id="rId26" Type="http://schemas.openxmlformats.org/officeDocument/2006/relationships/image" Target="../media/image56.jpeg"/><Relationship Id="rId3" Type="http://schemas.openxmlformats.org/officeDocument/2006/relationships/image" Target="../media/image44.jpeg"/><Relationship Id="rId21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truncated_icosidodecahedron.wrl" TargetMode="External"/><Relationship Id="rId7" Type="http://schemas.openxmlformats.org/officeDocument/2006/relationships/image" Target="../media/image46.jpeg"/><Relationship Id="rId12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rhombicuboctahedron.wrl" TargetMode="External"/><Relationship Id="rId17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snub_cube_right.wrl" TargetMode="External"/><Relationship Id="rId25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pseudorhombicuboctahedron.wrl" TargetMode="External"/><Relationship Id="rId2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truncated_tetrahedron.wrl" TargetMode="External"/><Relationship Id="rId16" Type="http://schemas.openxmlformats.org/officeDocument/2006/relationships/image" Target="../media/image51.jpe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truncated_icosahedron.wrl" TargetMode="External"/><Relationship Id="rId11" Type="http://schemas.openxmlformats.org/officeDocument/2006/relationships/image" Target="../media/image48.jpeg"/><Relationship Id="rId24" Type="http://schemas.openxmlformats.org/officeDocument/2006/relationships/image" Target="../media/image55.jpeg"/><Relationship Id="rId5" Type="http://schemas.openxmlformats.org/officeDocument/2006/relationships/image" Target="../media/image45.jpeg"/><Relationship Id="rId15" Type="http://schemas.openxmlformats.org/officeDocument/2006/relationships/image" Target="../media/image50.jpeg"/><Relationship Id="rId23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rhombicosidodecahedron.wrl" TargetMode="External"/><Relationship Id="rId10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cuboctahedron.wrl" TargetMode="External"/><Relationship Id="rId19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truncated_dodecahedron.wrl" TargetMode="External"/><Relationship Id="rId4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truncated_octahedron.wrl" TargetMode="External"/><Relationship Id="rId9" Type="http://schemas.openxmlformats.org/officeDocument/2006/relationships/image" Target="../media/image47.jpeg"/><Relationship Id="rId14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convex\archimedean\vrml\icosidodecahedron.wrl" TargetMode="External"/><Relationship Id="rId22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png"/><Relationship Id="rId5" Type="http://schemas.openxmlformats.org/officeDocument/2006/relationships/image" Target="../media/image63.jpeg"/><Relationship Id="rId10" Type="http://schemas.openxmlformats.org/officeDocument/2006/relationships/image" Target="../media/image68.png"/><Relationship Id="rId4" Type="http://schemas.openxmlformats.org/officeDocument/2006/relationships/image" Target="../media/image62.jpe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olyhedral Wor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04813"/>
            <a:ext cx="2590800" cy="2411412"/>
          </a:xfrm>
          <a:prstGeom prst="rect">
            <a:avLst/>
          </a:prstGeom>
          <a:noFill/>
          <a:ln w="76200" cmpd="tri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5123" name="Picture 6" descr="great_rhombidodecahed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3048000" cy="3048000"/>
          </a:xfrm>
          <a:prstGeom prst="rect">
            <a:avLst/>
          </a:prstGeom>
          <a:noFill/>
          <a:ln w="76200" cmpd="tri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928662" y="714356"/>
            <a:ext cx="4608512" cy="208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 err="1" smtClean="0"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990099"/>
                    </a:gs>
                    <a:gs pos="50000">
                      <a:srgbClr val="6600CC"/>
                    </a:gs>
                    <a:gs pos="100000">
                      <a:srgbClr val="99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Світ</a:t>
            </a:r>
            <a:r>
              <a:rPr lang="ru-RU" sz="3600" kern="10" dirty="0" smtClean="0"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990099"/>
                    </a:gs>
                    <a:gs pos="50000">
                      <a:srgbClr val="6600CC"/>
                    </a:gs>
                    <a:gs pos="100000">
                      <a:srgbClr val="99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 smtClean="0"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990099"/>
                    </a:gs>
                    <a:gs pos="50000">
                      <a:srgbClr val="6600CC"/>
                    </a:gs>
                    <a:gs pos="100000">
                      <a:srgbClr val="99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правильних</a:t>
            </a:r>
            <a:endParaRPr lang="ru-RU" sz="3600" kern="10" dirty="0"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gradFill rotWithShape="1">
                <a:gsLst>
                  <a:gs pos="0">
                    <a:srgbClr val="990099"/>
                  </a:gs>
                  <a:gs pos="50000">
                    <a:srgbClr val="6600CC"/>
                  </a:gs>
                  <a:gs pos="100000">
                    <a:srgbClr val="990099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>
              <a:defRPr/>
            </a:pPr>
            <a:r>
              <a:rPr lang="ru-RU" sz="3600" kern="10" dirty="0" err="1" smtClean="0"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990099"/>
                    </a:gs>
                    <a:gs pos="50000">
                      <a:srgbClr val="6600CC"/>
                    </a:gs>
                    <a:gs pos="100000">
                      <a:srgbClr val="99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многогранників</a:t>
            </a:r>
            <a:r>
              <a:rPr lang="ru-RU" sz="3600" kern="10" dirty="0"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990099"/>
                    </a:gs>
                    <a:gs pos="50000">
                      <a:srgbClr val="6600CC"/>
                    </a:gs>
                    <a:gs pos="100000">
                      <a:srgbClr val="990099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5429256" y="5286388"/>
            <a:ext cx="3000396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читель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математики</a:t>
            </a:r>
          </a:p>
          <a:p>
            <a:pPr>
              <a:defRPr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Білик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Л.М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3960852" y="1235125"/>
            <a:ext cx="49323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dirty="0" err="1" smtClean="0">
                <a:solidFill>
                  <a:schemeClr val="accent2"/>
                </a:solidFill>
              </a:rPr>
              <a:t>Тетраедр</a:t>
            </a:r>
            <a:r>
              <a:rPr lang="ru-RU" sz="2400" b="1" u="none" dirty="0" smtClean="0">
                <a:solidFill>
                  <a:schemeClr val="accent2"/>
                </a:solidFill>
              </a:rPr>
              <a:t> –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представник</a:t>
            </a:r>
            <a:r>
              <a:rPr lang="ru-RU" sz="2400" b="1" u="none" dirty="0" smtClean="0">
                <a:solidFill>
                  <a:schemeClr val="accent2"/>
                </a:solidFill>
              </a:rPr>
              <a:t> 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правильних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опуклих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многогранників</a:t>
            </a:r>
            <a:r>
              <a:rPr lang="ru-RU" sz="2400" b="1" u="none" dirty="0">
                <a:solidFill>
                  <a:schemeClr val="accent2"/>
                </a:solidFill>
              </a:rPr>
              <a:t>.</a:t>
            </a:r>
          </a:p>
          <a:p>
            <a:pPr algn="l"/>
            <a:r>
              <a:rPr lang="ru-RU" sz="2400" b="1" u="none" dirty="0" err="1" smtClean="0">
                <a:solidFill>
                  <a:schemeClr val="accent2"/>
                </a:solidFill>
              </a:rPr>
              <a:t>Поверхня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тетраедра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складається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>
                <a:solidFill>
                  <a:schemeClr val="accent2"/>
                </a:solidFill>
              </a:rPr>
              <a:t>і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з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чотирьох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рівносторонніх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трикутників</a:t>
            </a:r>
            <a:r>
              <a:rPr lang="ru-RU" sz="2400" b="1" u="none" dirty="0" smtClean="0">
                <a:solidFill>
                  <a:schemeClr val="accent2"/>
                </a:solidFill>
              </a:rPr>
              <a:t>,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що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сходяться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>
                <a:solidFill>
                  <a:schemeClr val="accent2"/>
                </a:solidFill>
              </a:rPr>
              <a:t>в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кожній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вершині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>
                <a:solidFill>
                  <a:schemeClr val="accent2"/>
                </a:solidFill>
              </a:rPr>
              <a:t>по три.</a:t>
            </a:r>
          </a:p>
        </p:txBody>
      </p:sp>
      <p:pic>
        <p:nvPicPr>
          <p:cNvPr id="9219" name="Picture 7" descr="tetrahedr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7430" y="847656"/>
            <a:ext cx="53054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3779838" y="493713"/>
            <a:ext cx="28662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 b="1" u="none" dirty="0" smtClean="0">
                <a:solidFill>
                  <a:srgbClr val="6600CC"/>
                </a:solidFill>
              </a:rPr>
              <a:t>ТЕТРАЕДР</a:t>
            </a:r>
            <a:endParaRPr lang="ru-RU" sz="4000" b="1" u="none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ub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57338"/>
            <a:ext cx="4513263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427538" y="2205038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dirty="0">
                <a:solidFill>
                  <a:schemeClr val="accent2"/>
                </a:solidFill>
              </a:rPr>
              <a:t>Куб </a:t>
            </a:r>
            <a:r>
              <a:rPr lang="ru-RU" sz="2400" b="1" dirty="0" err="1" smtClean="0">
                <a:solidFill>
                  <a:schemeClr val="accent2"/>
                </a:solidFill>
              </a:rPr>
              <a:t>або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гексаедр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>
                <a:solidFill>
                  <a:schemeClr val="accent2"/>
                </a:solidFill>
              </a:rPr>
              <a:t>–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представник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правильних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опуклих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многогранників</a:t>
            </a:r>
            <a:r>
              <a:rPr lang="ru-RU" sz="2400" b="1" u="none" dirty="0">
                <a:solidFill>
                  <a:schemeClr val="accent2"/>
                </a:solidFill>
              </a:rPr>
              <a:t>.</a:t>
            </a:r>
          </a:p>
          <a:p>
            <a:pPr algn="l"/>
            <a:r>
              <a:rPr lang="ru-RU" sz="2400" b="1" u="none" dirty="0">
                <a:solidFill>
                  <a:schemeClr val="accent2"/>
                </a:solidFill>
              </a:rPr>
              <a:t>Куб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має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шість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квадратних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>
                <a:solidFill>
                  <a:schemeClr val="accent2"/>
                </a:solidFill>
              </a:rPr>
              <a:t>граней,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що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сходяться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>
                <a:solidFill>
                  <a:schemeClr val="accent2"/>
                </a:solidFill>
              </a:rPr>
              <a:t>в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кожній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вершині</a:t>
            </a:r>
            <a:r>
              <a:rPr lang="ru-RU" sz="2400" b="1" u="none" dirty="0" smtClean="0">
                <a:solidFill>
                  <a:schemeClr val="accent2"/>
                </a:solidFill>
              </a:rPr>
              <a:t> по </a:t>
            </a:r>
            <a:r>
              <a:rPr lang="ru-RU" sz="2400" b="1" u="none" dirty="0">
                <a:solidFill>
                  <a:schemeClr val="accent2"/>
                </a:solidFill>
              </a:rPr>
              <a:t>три.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411413" y="647700"/>
            <a:ext cx="43970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 b="1" u="none" dirty="0">
                <a:solidFill>
                  <a:srgbClr val="6600CC"/>
                </a:solidFill>
              </a:rPr>
              <a:t>КУБ (</a:t>
            </a:r>
            <a:r>
              <a:rPr lang="ru-RU" sz="4000" b="1" u="none" dirty="0" smtClean="0">
                <a:solidFill>
                  <a:srgbClr val="6600CC"/>
                </a:solidFill>
              </a:rPr>
              <a:t>ГЕКСАЕДР</a:t>
            </a:r>
            <a:r>
              <a:rPr lang="ru-RU" sz="4000" b="1" u="none" dirty="0">
                <a:solidFill>
                  <a:srgbClr val="6600CC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octahedr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44675"/>
            <a:ext cx="4513263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356100" y="2133600"/>
            <a:ext cx="457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dirty="0" err="1" smtClean="0">
                <a:solidFill>
                  <a:schemeClr val="accent2"/>
                </a:solidFill>
              </a:rPr>
              <a:t>Октаедр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>
                <a:solidFill>
                  <a:schemeClr val="accent2"/>
                </a:solidFill>
              </a:rPr>
              <a:t>–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представник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сімейства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правильних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опуклих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многогранників</a:t>
            </a:r>
            <a:r>
              <a:rPr lang="ru-RU" sz="2400" b="1" u="none" dirty="0">
                <a:solidFill>
                  <a:schemeClr val="accent2"/>
                </a:solidFill>
              </a:rPr>
              <a:t>.</a:t>
            </a:r>
          </a:p>
          <a:p>
            <a:pPr algn="l"/>
            <a:r>
              <a:rPr lang="ru-RU" sz="2400" b="1" u="none" dirty="0" err="1" smtClean="0">
                <a:solidFill>
                  <a:schemeClr val="accent2"/>
                </a:solidFill>
              </a:rPr>
              <a:t>Октаедр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має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вісім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трикутних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>
                <a:solidFill>
                  <a:schemeClr val="accent2"/>
                </a:solidFill>
              </a:rPr>
              <a:t>граней, 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що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сходяться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>
                <a:solidFill>
                  <a:schemeClr val="accent2"/>
                </a:solidFill>
              </a:rPr>
              <a:t>в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кожній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вершині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>
                <a:solidFill>
                  <a:schemeClr val="accent2"/>
                </a:solidFill>
              </a:rPr>
              <a:t>по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чотири</a:t>
            </a:r>
            <a:r>
              <a:rPr lang="ru-RU" sz="2400" b="1" u="none" dirty="0" smtClean="0">
                <a:solidFill>
                  <a:schemeClr val="accent2"/>
                </a:solidFill>
              </a:rPr>
              <a:t>.</a:t>
            </a:r>
            <a:endParaRPr lang="ru-RU" sz="2400" b="1" u="none" dirty="0">
              <a:solidFill>
                <a:schemeClr val="accent2"/>
              </a:solidFill>
            </a:endParaRPr>
          </a:p>
          <a:p>
            <a:pPr algn="l"/>
            <a:endParaRPr lang="ru-RU" sz="2400" u="none" dirty="0">
              <a:solidFill>
                <a:schemeClr val="accent2"/>
              </a:solidFill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3348038" y="720725"/>
            <a:ext cx="26080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 b="1" u="none" dirty="0" smtClean="0">
                <a:solidFill>
                  <a:srgbClr val="6600CC"/>
                </a:solidFill>
              </a:rPr>
              <a:t>ОКТАЕДР</a:t>
            </a:r>
            <a:endParaRPr lang="ru-RU" sz="4000" b="1" u="none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odecahedr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989138"/>
            <a:ext cx="4513263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356100" y="1341438"/>
            <a:ext cx="4572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dirty="0" err="1" smtClean="0">
                <a:solidFill>
                  <a:schemeClr val="accent2"/>
                </a:solidFill>
              </a:rPr>
              <a:t>Додекаедр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>
                <a:solidFill>
                  <a:schemeClr val="accent2"/>
                </a:solidFill>
              </a:rPr>
              <a:t>–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представник</a:t>
            </a:r>
            <a:endParaRPr lang="ru-RU" sz="2400" b="1" u="none" dirty="0">
              <a:solidFill>
                <a:schemeClr val="accent2"/>
              </a:solidFill>
            </a:endParaRPr>
          </a:p>
          <a:p>
            <a:pPr algn="l"/>
            <a:r>
              <a:rPr lang="ru-RU" sz="2400" b="1" u="none" dirty="0" err="1" smtClean="0">
                <a:solidFill>
                  <a:schemeClr val="accent2"/>
                </a:solidFill>
              </a:rPr>
              <a:t>сімейства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правильних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опуклих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многогранників</a:t>
            </a:r>
            <a:r>
              <a:rPr lang="ru-RU" sz="2400" b="1" u="none" dirty="0">
                <a:solidFill>
                  <a:schemeClr val="accent2"/>
                </a:solidFill>
              </a:rPr>
              <a:t>.</a:t>
            </a:r>
          </a:p>
          <a:p>
            <a:pPr algn="l"/>
            <a:r>
              <a:rPr lang="ru-RU" sz="2400" b="1" u="none" dirty="0" err="1" smtClean="0">
                <a:solidFill>
                  <a:schemeClr val="accent2"/>
                </a:solidFill>
              </a:rPr>
              <a:t>Додекаедр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має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дванадцять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п</a:t>
            </a:r>
            <a:r>
              <a:rPr lang="en-US" sz="2400" b="1" u="none" dirty="0" smtClean="0">
                <a:solidFill>
                  <a:schemeClr val="accent2"/>
                </a:solidFill>
              </a:rPr>
              <a:t>’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ятикутних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>
                <a:solidFill>
                  <a:schemeClr val="accent2"/>
                </a:solidFill>
              </a:rPr>
              <a:t>граней,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що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сходяться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>
                <a:solidFill>
                  <a:schemeClr val="accent2"/>
                </a:solidFill>
              </a:rPr>
              <a:t>в вершинах по три.</a:t>
            </a:r>
          </a:p>
          <a:p>
            <a:pPr algn="l"/>
            <a:r>
              <a:rPr lang="ru-RU" b="1" u="none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124075" y="549275"/>
            <a:ext cx="5975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4000" b="1" u="none" dirty="0">
                <a:solidFill>
                  <a:srgbClr val="6600CC"/>
                </a:solidFill>
              </a:rPr>
              <a:t>    </a:t>
            </a:r>
            <a:r>
              <a:rPr lang="ru-RU" sz="4000" b="1" u="none" dirty="0" smtClean="0">
                <a:solidFill>
                  <a:srgbClr val="6600CC"/>
                </a:solidFill>
              </a:rPr>
              <a:t>ДОДЕКАЕДР</a:t>
            </a:r>
            <a:endParaRPr lang="ru-RU" sz="4000" b="1" u="none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cosahedr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916113"/>
            <a:ext cx="4513262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284663" y="1844675"/>
            <a:ext cx="457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dirty="0" err="1" smtClean="0">
                <a:solidFill>
                  <a:schemeClr val="accent2"/>
                </a:solidFill>
              </a:rPr>
              <a:t>Ікосаедр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>
                <a:solidFill>
                  <a:schemeClr val="accent2"/>
                </a:solidFill>
              </a:rPr>
              <a:t>–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представник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сімейства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правильних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опуклих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многогранників</a:t>
            </a:r>
            <a:r>
              <a:rPr lang="ru-RU" sz="2400" b="1" u="none" dirty="0">
                <a:solidFill>
                  <a:schemeClr val="accent2"/>
                </a:solidFill>
              </a:rPr>
              <a:t>.</a:t>
            </a:r>
          </a:p>
          <a:p>
            <a:pPr algn="l"/>
            <a:r>
              <a:rPr lang="ru-RU" sz="2400" b="1" u="none" dirty="0" err="1" smtClean="0">
                <a:solidFill>
                  <a:schemeClr val="accent2"/>
                </a:solidFill>
              </a:rPr>
              <a:t>Поверхня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ікосаедра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складається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із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двадцяти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рівносторонніх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трикутників</a:t>
            </a:r>
            <a:r>
              <a:rPr lang="ru-RU" sz="2400" b="1" u="none" dirty="0" smtClean="0">
                <a:solidFill>
                  <a:schemeClr val="accent2"/>
                </a:solidFill>
              </a:rPr>
              <a:t>,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що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сходяться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>
                <a:solidFill>
                  <a:schemeClr val="accent2"/>
                </a:solidFill>
              </a:rPr>
              <a:t>в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кожній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вершині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>
                <a:solidFill>
                  <a:schemeClr val="accent2"/>
                </a:solidFill>
              </a:rPr>
              <a:t>по </a:t>
            </a:r>
            <a:r>
              <a:rPr lang="ru-RU" sz="2400" b="1" u="none" dirty="0" smtClean="0">
                <a:solidFill>
                  <a:schemeClr val="accent2"/>
                </a:solidFill>
              </a:rPr>
              <a:t>п</a:t>
            </a:r>
            <a:r>
              <a:rPr lang="en-US" sz="2400" b="1" u="none" dirty="0" smtClean="0">
                <a:solidFill>
                  <a:schemeClr val="accent2"/>
                </a:solidFill>
              </a:rPr>
              <a:t>’</a:t>
            </a:r>
            <a:r>
              <a:rPr lang="ru-RU" sz="2400" b="1" u="none" dirty="0" smtClean="0">
                <a:solidFill>
                  <a:schemeClr val="accent2"/>
                </a:solidFill>
              </a:rPr>
              <a:t>ять</a:t>
            </a:r>
            <a:r>
              <a:rPr lang="ru-RU" sz="2400" b="1" u="none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484438" y="476250"/>
            <a:ext cx="5761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4000" b="1" u="none" dirty="0">
                <a:solidFill>
                  <a:srgbClr val="6600CC"/>
                </a:solidFill>
              </a:rPr>
              <a:t>    </a:t>
            </a:r>
            <a:r>
              <a:rPr lang="ru-RU" sz="4000" b="1" u="none" dirty="0" smtClean="0">
                <a:solidFill>
                  <a:srgbClr val="6600CC"/>
                </a:solidFill>
              </a:rPr>
              <a:t>ІКОСАЕДР</a:t>
            </a:r>
            <a:endParaRPr lang="ru-RU" sz="4000" b="1" u="none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5214942" y="642918"/>
            <a:ext cx="3498720" cy="69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Платон</a:t>
            </a: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885106318"/>
              </p:ext>
            </p:extLst>
          </p:nvPr>
        </p:nvGraphicFramePr>
        <p:xfrm>
          <a:off x="395536" y="476672"/>
          <a:ext cx="4649749" cy="5967103"/>
        </p:xfrm>
        <a:graphic>
          <a:graphicData uri="http://schemas.openxmlformats.org/presentationml/2006/ole">
            <p:oleObj spid="_x0000_s3085" name="Точечный рисунок" r:id="rId3" imgW="2723810" imgH="3409524" progId="PBrush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436096" y="1556792"/>
            <a:ext cx="3491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solidFill>
                  <a:schemeClr val="accent6">
                    <a:lumMod val="75000"/>
                  </a:schemeClr>
                </a:solidFill>
              </a:rPr>
              <a:t>Вчення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2400" i="1" dirty="0" err="1">
                <a:solidFill>
                  <a:schemeClr val="accent6">
                    <a:lumMod val="75000"/>
                  </a:schemeClr>
                </a:solidFill>
              </a:rPr>
              <a:t>правильні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 многогранники </a:t>
            </a:r>
            <a:r>
              <a:rPr lang="ru-RU" sz="2400" i="1" dirty="0" err="1">
                <a:solidFill>
                  <a:schemeClr val="accent6">
                    <a:lumMod val="75000"/>
                  </a:schemeClr>
                </a:solidFill>
              </a:rPr>
              <a:t>виклав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i="1" dirty="0" err="1">
                <a:solidFill>
                  <a:schemeClr val="accent6">
                    <a:lumMod val="75000"/>
                  </a:schemeClr>
                </a:solidFill>
              </a:rPr>
              <a:t>своїх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75000"/>
                  </a:schemeClr>
                </a:solidFill>
              </a:rPr>
              <a:t>працях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 Платон. З тих </a:t>
            </a:r>
            <a:r>
              <a:rPr lang="ru-RU" sz="2400" i="1" dirty="0" err="1">
                <a:solidFill>
                  <a:schemeClr val="accent6">
                    <a:lumMod val="75000"/>
                  </a:schemeClr>
                </a:solidFill>
              </a:rPr>
              <a:t>пір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75000"/>
                  </a:schemeClr>
                </a:solidFill>
              </a:rPr>
              <a:t>правильні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 многогранники </a:t>
            </a:r>
            <a:r>
              <a:rPr lang="ru-RU" sz="2400" i="1" dirty="0" err="1">
                <a:solidFill>
                  <a:schemeClr val="accent6">
                    <a:lumMod val="75000"/>
                  </a:schemeClr>
                </a:solidFill>
              </a:rPr>
              <a:t>називають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75000"/>
                  </a:schemeClr>
                </a:solidFill>
              </a:rPr>
              <a:t>Платоновими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75000"/>
                  </a:schemeClr>
                </a:solidFill>
              </a:rPr>
              <a:t>тілами</a:t>
            </a:r>
            <a:endParaRPr lang="ru-RU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tmn.fio.ru/works/26x/304/images/ogon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03350" y="333375"/>
            <a:ext cx="13430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http://tmn.fio.ru/works/26x/304/images/woda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476375" y="1628775"/>
            <a:ext cx="13430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tmn.fio.ru/works/26x/304/images/wozduh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476375" y="2852738"/>
            <a:ext cx="1343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http://tmn.fio.ru/works/26x/304/images/sem2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1476375" y="4149725"/>
            <a:ext cx="13430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://tmn.fio.ru/works/26x/304/images/vselen.jp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1476375" y="5445125"/>
            <a:ext cx="1343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5tetra2pros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BFFF9"/>
              </a:clrFrom>
              <a:clrTo>
                <a:srgbClr val="FB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33375"/>
            <a:ext cx="10668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5ikos2pro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525" y="1557338"/>
            <a:ext cx="1085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5okta2pr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24525" y="2852738"/>
            <a:ext cx="1123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5kub2pro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24525" y="4076700"/>
            <a:ext cx="11334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3" descr="5dode2pro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24525" y="5445125"/>
            <a:ext cx="11334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2987675" y="10525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u="none" dirty="0"/>
              <a:t> </a:t>
            </a:r>
            <a:r>
              <a:rPr lang="ru-RU" sz="2000" i="1" u="none" dirty="0" err="1" smtClean="0">
                <a:solidFill>
                  <a:srgbClr val="FF0000"/>
                </a:solidFill>
              </a:rPr>
              <a:t>в</a:t>
            </a:r>
            <a:r>
              <a:rPr lang="ru-RU" sz="2400" b="1" i="1" u="none" dirty="0" err="1" smtClean="0">
                <a:solidFill>
                  <a:srgbClr val="FF0000"/>
                </a:solidFill>
                <a:latin typeface="Times New Roman" pitchFamily="18" charset="0"/>
              </a:rPr>
              <a:t>огонь</a:t>
            </a:r>
            <a:endParaRPr lang="ru-RU" sz="2400" b="1" i="1" u="none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373" name="Text Box 15"/>
          <p:cNvSpPr txBox="1">
            <a:spLocks noChangeArrowheads="1"/>
          </p:cNvSpPr>
          <p:nvPr/>
        </p:nvSpPr>
        <p:spPr bwMode="auto">
          <a:xfrm>
            <a:off x="3059113" y="220503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i="1" u="none">
                <a:solidFill>
                  <a:schemeClr val="accent2"/>
                </a:solidFill>
                <a:latin typeface="Times New Roman" pitchFamily="18" charset="0"/>
              </a:rPr>
              <a:t>вода</a:t>
            </a: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3059113" y="3429000"/>
            <a:ext cx="136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2400" b="1" i="1" u="none" dirty="0" smtClean="0">
                <a:solidFill>
                  <a:schemeClr val="accent2"/>
                </a:solidFill>
                <a:latin typeface="Times New Roman" pitchFamily="18" charset="0"/>
              </a:rPr>
              <a:t>повітря</a:t>
            </a:r>
            <a:endParaRPr lang="ru-RU" sz="2400" b="1" i="1" u="none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3059113" y="479742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i="1" u="none">
                <a:solidFill>
                  <a:srgbClr val="CC9900"/>
                </a:solidFill>
                <a:latin typeface="Times New Roman" pitchFamily="18" charset="0"/>
              </a:rPr>
              <a:t>земля</a:t>
            </a: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>
            <a:off x="2916238" y="5876925"/>
            <a:ext cx="1367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400" b="1" i="1" u="none" dirty="0" err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всесвіт</a:t>
            </a:r>
            <a:endParaRPr lang="ru-RU" sz="2400" b="1" i="1" u="none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ru-RU" sz="2400" b="1" i="1" u="none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>
            <a:off x="6877050" y="549275"/>
            <a:ext cx="1465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u="none" dirty="0" err="1" smtClean="0">
                <a:latin typeface="Times New Roman" pitchFamily="18" charset="0"/>
                <a:cs typeface="Times New Roman" pitchFamily="18" charset="0"/>
              </a:rPr>
              <a:t>тетраедр</a:t>
            </a:r>
            <a:endParaRPr lang="ru-RU" sz="2400" u="none" dirty="0">
              <a:solidFill>
                <a:srgbClr val="00007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ru-RU" sz="2400" u="none" dirty="0">
              <a:latin typeface="Times New Roman" pitchFamily="18" charset="0"/>
            </a:endParaRPr>
          </a:p>
        </p:txBody>
      </p:sp>
      <p:sp>
        <p:nvSpPr>
          <p:cNvPr id="15378" name="Rectangle 20"/>
          <p:cNvSpPr>
            <a:spLocks noChangeArrowheads="1"/>
          </p:cNvSpPr>
          <p:nvPr/>
        </p:nvSpPr>
        <p:spPr bwMode="auto">
          <a:xfrm>
            <a:off x="6948488" y="1628775"/>
            <a:ext cx="1871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u="none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u="none" dirty="0" err="1" smtClean="0">
                <a:latin typeface="Times New Roman" pitchFamily="18" charset="0"/>
                <a:cs typeface="Times New Roman" pitchFamily="18" charset="0"/>
              </a:rPr>
              <a:t>косаедр</a:t>
            </a:r>
            <a:endParaRPr lang="ru-RU" sz="2400" u="none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ru-RU" sz="2400" u="none" dirty="0">
              <a:latin typeface="Times New Roman" pitchFamily="18" charset="0"/>
            </a:endParaRPr>
          </a:p>
        </p:txBody>
      </p:sp>
      <p:sp>
        <p:nvSpPr>
          <p:cNvPr id="15379" name="Rectangle 21"/>
          <p:cNvSpPr>
            <a:spLocks noChangeArrowheads="1"/>
          </p:cNvSpPr>
          <p:nvPr/>
        </p:nvSpPr>
        <p:spPr bwMode="auto">
          <a:xfrm>
            <a:off x="6948488" y="2997200"/>
            <a:ext cx="172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u="none" dirty="0" err="1" smtClean="0">
                <a:latin typeface="Times New Roman" pitchFamily="18" charset="0"/>
                <a:cs typeface="Times New Roman" pitchFamily="18" charset="0"/>
              </a:rPr>
              <a:t>октаедр</a:t>
            </a:r>
            <a:endParaRPr lang="ru-RU" sz="2400" u="none" dirty="0">
              <a:solidFill>
                <a:srgbClr val="00007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ru-RU" sz="2400" u="none" dirty="0">
              <a:latin typeface="Times New Roman" pitchFamily="18" charset="0"/>
            </a:endParaRPr>
          </a:p>
        </p:txBody>
      </p:sp>
      <p:sp>
        <p:nvSpPr>
          <p:cNvPr id="15380" name="Rectangle 22"/>
          <p:cNvSpPr>
            <a:spLocks noChangeArrowheads="1"/>
          </p:cNvSpPr>
          <p:nvPr/>
        </p:nvSpPr>
        <p:spPr bwMode="auto">
          <a:xfrm>
            <a:off x="7019925" y="4365625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200" u="none" dirty="0">
                <a:solidFill>
                  <a:srgbClr val="000071"/>
                </a:solidFill>
                <a:latin typeface="Times New Roman" pitchFamily="18" charset="0"/>
              </a:rPr>
              <a:t> </a:t>
            </a:r>
            <a:r>
              <a:rPr lang="ru-RU" sz="2400" b="1" u="none" dirty="0" err="1" smtClean="0">
                <a:latin typeface="Times New Roman" pitchFamily="18" charset="0"/>
                <a:cs typeface="Times New Roman" pitchFamily="18" charset="0"/>
              </a:rPr>
              <a:t>гексаедр</a:t>
            </a:r>
            <a:endParaRPr lang="ru-RU" sz="2400" u="none" dirty="0">
              <a:latin typeface="Times New Roman" pitchFamily="18" charset="0"/>
            </a:endParaRPr>
          </a:p>
        </p:txBody>
      </p:sp>
      <p:sp>
        <p:nvSpPr>
          <p:cNvPr id="15381" name="Rectangle 23"/>
          <p:cNvSpPr>
            <a:spLocks noChangeArrowheads="1"/>
          </p:cNvSpPr>
          <p:nvPr/>
        </p:nvSpPr>
        <p:spPr bwMode="auto">
          <a:xfrm>
            <a:off x="6948488" y="5589588"/>
            <a:ext cx="18002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u="none" dirty="0" err="1" smtClean="0">
                <a:latin typeface="Times New Roman" pitchFamily="18" charset="0"/>
                <a:cs typeface="Times New Roman" pitchFamily="18" charset="0"/>
              </a:rPr>
              <a:t>додекаедр</a:t>
            </a:r>
            <a:endParaRPr lang="ru-RU" sz="2400" u="none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  <a:latin typeface="Georgia" pitchFamily="18" charset="0"/>
              </a:rPr>
              <a:t>Практична робота</a:t>
            </a:r>
            <a:endParaRPr lang="ru-RU" b="1" i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4" name="Picture 8" descr="http://matematikamoysu.files.wordpress.com/2011/07/d188d0bad0bed0bbd0b0-72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302433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245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25463" y="765175"/>
            <a:ext cx="82946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/>
              <a:t>1 </a:t>
            </a:r>
            <a:r>
              <a:rPr lang="ru-RU" sz="2400" b="1" dirty="0" err="1" smtClean="0"/>
              <a:t>група</a:t>
            </a:r>
            <a:r>
              <a:rPr lang="ru-RU" sz="2400" b="1" dirty="0" smtClean="0"/>
              <a:t>-</a:t>
            </a:r>
            <a:r>
              <a:rPr lang="ru-RU" sz="2400" u="none" dirty="0" smtClean="0"/>
              <a:t>  довести, </a:t>
            </a:r>
            <a:r>
              <a:rPr lang="ru-RU" sz="2400" u="none" dirty="0" err="1" smtClean="0"/>
              <a:t>що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правильних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многогранників</a:t>
            </a:r>
            <a:r>
              <a:rPr lang="ru-RU" sz="2400" u="none" dirty="0" smtClean="0"/>
              <a:t> </a:t>
            </a:r>
            <a:endParaRPr lang="ru-RU" sz="2400" u="none" dirty="0"/>
          </a:p>
          <a:p>
            <a:pPr algn="l">
              <a:spcBef>
                <a:spcPct val="50000"/>
              </a:spcBef>
            </a:pPr>
            <a:r>
              <a:rPr lang="ru-RU" sz="2400" u="none" dirty="0"/>
              <a:t>                </a:t>
            </a:r>
            <a:r>
              <a:rPr lang="ru-RU" sz="2400" u="none" dirty="0" err="1" smtClean="0"/>
              <a:t>існує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рівно</a:t>
            </a:r>
            <a:r>
              <a:rPr lang="ru-RU" sz="2400" u="none" dirty="0" smtClean="0"/>
              <a:t> </a:t>
            </a:r>
            <a:r>
              <a:rPr lang="ru-RU" sz="2400" u="none" dirty="0"/>
              <a:t>5.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25463" y="1989138"/>
            <a:ext cx="82946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/>
              <a:t>2 </a:t>
            </a:r>
            <a:r>
              <a:rPr lang="ru-RU" sz="2400" b="1" dirty="0" err="1" smtClean="0"/>
              <a:t>група</a:t>
            </a:r>
            <a:r>
              <a:rPr lang="ru-RU" sz="2400" b="1" dirty="0" smtClean="0"/>
              <a:t>-</a:t>
            </a:r>
            <a:r>
              <a:rPr lang="ru-RU" sz="2400" u="none" dirty="0" smtClean="0"/>
              <a:t>  </a:t>
            </a:r>
            <a:r>
              <a:rPr lang="ru-RU" sz="2400" u="none" dirty="0" err="1" smtClean="0"/>
              <a:t>використовуючи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моделі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многогранників</a:t>
            </a:r>
            <a:r>
              <a:rPr lang="ru-RU" sz="2400" u="none" dirty="0"/>
              <a:t>,  </a:t>
            </a:r>
          </a:p>
          <a:p>
            <a:pPr algn="l">
              <a:spcBef>
                <a:spcPct val="50000"/>
              </a:spcBef>
            </a:pPr>
            <a:r>
              <a:rPr lang="ru-RU" sz="2400" u="none" dirty="0"/>
              <a:t>                </a:t>
            </a:r>
            <a:r>
              <a:rPr lang="ru-RU" sz="2400" u="none" dirty="0" err="1" smtClean="0"/>
              <a:t>заповнити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дану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таблицю</a:t>
            </a:r>
            <a:r>
              <a:rPr lang="ru-RU" sz="2400" u="none" dirty="0" smtClean="0"/>
              <a:t> </a:t>
            </a:r>
            <a:r>
              <a:rPr lang="ru-RU" sz="2400" u="none" dirty="0"/>
              <a:t>і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зробити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висновок</a:t>
            </a:r>
            <a:r>
              <a:rPr lang="ru-RU" sz="2400" u="none" dirty="0" smtClean="0"/>
              <a:t>.</a:t>
            </a:r>
            <a:endParaRPr lang="ru-RU" sz="2400" u="none" dirty="0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25463" y="3213100"/>
            <a:ext cx="8223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/>
              <a:t>3 </a:t>
            </a:r>
            <a:r>
              <a:rPr lang="ru-RU" sz="2400" b="1" dirty="0" err="1" smtClean="0"/>
              <a:t>група</a:t>
            </a:r>
            <a:r>
              <a:rPr lang="ru-RU" sz="2400" b="1" dirty="0" smtClean="0"/>
              <a:t>-</a:t>
            </a:r>
            <a:r>
              <a:rPr lang="ru-RU" sz="2400" u="none" dirty="0" smtClean="0"/>
              <a:t>  </a:t>
            </a:r>
            <a:r>
              <a:rPr lang="ru-RU" sz="2400" u="none" dirty="0" err="1" smtClean="0"/>
              <a:t>вивести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формули</a:t>
            </a:r>
            <a:r>
              <a:rPr lang="ru-RU" sz="2400" u="none" dirty="0" smtClean="0"/>
              <a:t> </a:t>
            </a:r>
            <a:r>
              <a:rPr lang="ru-RU" sz="2400" u="none" dirty="0"/>
              <a:t>для </a:t>
            </a:r>
            <a:r>
              <a:rPr lang="ru-RU" sz="2400" u="none" dirty="0" err="1" smtClean="0"/>
              <a:t>знахождення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площ</a:t>
            </a:r>
            <a:endParaRPr lang="ru-RU" sz="2400" u="none" dirty="0"/>
          </a:p>
          <a:p>
            <a:pPr algn="l">
              <a:spcBef>
                <a:spcPct val="50000"/>
              </a:spcBef>
            </a:pPr>
            <a:r>
              <a:rPr lang="ru-RU" sz="2400" u="none" dirty="0"/>
              <a:t>                </a:t>
            </a:r>
            <a:r>
              <a:rPr lang="ru-RU" sz="2400" u="none" dirty="0" err="1" smtClean="0"/>
              <a:t>поверхнонь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правильних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многогранників</a:t>
            </a:r>
            <a:r>
              <a:rPr lang="ru-RU" sz="2400" u="none" dirty="0"/>
              <a:t>.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39750" y="4508500"/>
            <a:ext cx="8064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/>
              <a:t>4 </a:t>
            </a:r>
            <a:r>
              <a:rPr lang="ru-RU" sz="2400" b="1" dirty="0" smtClean="0"/>
              <a:t>і </a:t>
            </a:r>
            <a:r>
              <a:rPr lang="ru-RU" sz="2400" b="1" dirty="0"/>
              <a:t>5 </a:t>
            </a:r>
            <a:r>
              <a:rPr lang="ru-RU" sz="2400" b="1" dirty="0" err="1" smtClean="0"/>
              <a:t>групи</a:t>
            </a:r>
            <a:r>
              <a:rPr lang="ru-RU" sz="2400" b="1" dirty="0" smtClean="0"/>
              <a:t>-</a:t>
            </a:r>
            <a:r>
              <a:rPr lang="ru-RU" sz="2400" u="none" dirty="0" smtClean="0"/>
              <a:t>  </a:t>
            </a:r>
            <a:r>
              <a:rPr lang="ru-RU" sz="2400" u="none" dirty="0" err="1" smtClean="0"/>
              <a:t>створити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розгортки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правильних</a:t>
            </a:r>
            <a:r>
              <a:rPr lang="ru-RU" sz="2400" u="none" dirty="0" smtClean="0"/>
              <a:t> </a:t>
            </a:r>
            <a:endParaRPr lang="ru-RU" sz="2400" u="none" dirty="0"/>
          </a:p>
          <a:p>
            <a:pPr algn="l">
              <a:spcBef>
                <a:spcPct val="50000"/>
              </a:spcBef>
            </a:pPr>
            <a:r>
              <a:rPr lang="ru-RU" sz="2400" u="none" dirty="0"/>
              <a:t>                </a:t>
            </a:r>
            <a:r>
              <a:rPr lang="ru-RU" sz="2400" u="none" dirty="0" err="1" smtClean="0"/>
              <a:t>многогранників</a:t>
            </a:r>
            <a:r>
              <a:rPr lang="ru-RU" sz="2400" u="none" dirty="0"/>
              <a:t>.</a:t>
            </a:r>
          </a:p>
        </p:txBody>
      </p:sp>
      <p:pic>
        <p:nvPicPr>
          <p:cNvPr id="6" name="Picture 8" descr="Рисунок1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90932" y="4660563"/>
            <a:ext cx="1728788" cy="172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167063" y="692150"/>
            <a:ext cx="5976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b="1" i="1" u="none" dirty="0">
                <a:solidFill>
                  <a:schemeClr val="accent2"/>
                </a:solidFill>
              </a:rPr>
              <a:t>  </a:t>
            </a:r>
            <a:r>
              <a:rPr lang="ru-RU" sz="4000" b="1" i="1" u="none" dirty="0" err="1" smtClean="0">
                <a:solidFill>
                  <a:schemeClr val="accent2"/>
                </a:solidFill>
              </a:rPr>
              <a:t>Висновок</a:t>
            </a:r>
            <a:r>
              <a:rPr lang="ru-RU" sz="4000" b="1" i="1" u="none" dirty="0" smtClean="0">
                <a:solidFill>
                  <a:schemeClr val="accent2"/>
                </a:solidFill>
              </a:rPr>
              <a:t>:</a:t>
            </a:r>
            <a:endParaRPr lang="ru-RU" sz="4000" b="1" i="1" u="none" dirty="0">
              <a:solidFill>
                <a:schemeClr val="accent2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39750" y="2276475"/>
            <a:ext cx="79200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u="none" dirty="0" err="1" smtClean="0"/>
              <a:t>Існує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тільки</a:t>
            </a:r>
            <a:r>
              <a:rPr lang="ru-RU" sz="2400" u="none" dirty="0" smtClean="0"/>
              <a:t> п</a:t>
            </a:r>
            <a:r>
              <a:rPr lang="en-US" sz="2400" u="none" dirty="0" smtClean="0"/>
              <a:t>’</a:t>
            </a:r>
            <a:r>
              <a:rPr lang="ru-RU" sz="2400" u="none" dirty="0" smtClean="0"/>
              <a:t>ять </a:t>
            </a:r>
            <a:r>
              <a:rPr lang="ru-RU" sz="2400" u="none" dirty="0" err="1" smtClean="0"/>
              <a:t>опуклих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правильних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многогранників</a:t>
            </a:r>
            <a:r>
              <a:rPr lang="ru-RU" sz="2400" u="none" dirty="0" smtClean="0"/>
              <a:t> – </a:t>
            </a:r>
            <a:r>
              <a:rPr lang="ru-RU" sz="2400" b="1" dirty="0" smtClean="0">
                <a:solidFill>
                  <a:schemeClr val="hlink"/>
                </a:solidFill>
              </a:rPr>
              <a:t> </a:t>
            </a:r>
            <a:r>
              <a:rPr lang="ru-RU" sz="2400" b="1" dirty="0" err="1" smtClean="0">
                <a:solidFill>
                  <a:schemeClr val="hlink"/>
                </a:solidFill>
              </a:rPr>
              <a:t>тетраедр</a:t>
            </a:r>
            <a:r>
              <a:rPr lang="ru-RU" sz="2400" u="none" dirty="0">
                <a:solidFill>
                  <a:schemeClr val="hlink"/>
                </a:solidFill>
              </a:rPr>
              <a:t>, </a:t>
            </a:r>
            <a:r>
              <a:rPr lang="ru-RU" sz="2400" b="1" dirty="0" err="1" smtClean="0">
                <a:solidFill>
                  <a:schemeClr val="hlink"/>
                </a:solidFill>
              </a:rPr>
              <a:t>октаедр</a:t>
            </a:r>
            <a:r>
              <a:rPr lang="ru-RU" sz="2400" u="none" dirty="0" smtClean="0"/>
              <a:t> </a:t>
            </a:r>
            <a:r>
              <a:rPr lang="ru-RU" sz="2400" u="none" dirty="0"/>
              <a:t>і</a:t>
            </a:r>
            <a:r>
              <a:rPr lang="ru-RU" sz="2400" u="none" dirty="0" smtClean="0"/>
              <a:t> </a:t>
            </a:r>
            <a:r>
              <a:rPr lang="ru-RU" sz="2400" b="1" dirty="0" err="1" smtClean="0">
                <a:solidFill>
                  <a:schemeClr val="hlink"/>
                </a:solidFill>
              </a:rPr>
              <a:t>ікосаедр</a:t>
            </a:r>
            <a:r>
              <a:rPr lang="ru-RU" sz="2400" u="none" dirty="0" smtClean="0">
                <a:solidFill>
                  <a:schemeClr val="hlink"/>
                </a:solidFill>
              </a:rPr>
              <a:t> </a:t>
            </a:r>
            <a:r>
              <a:rPr lang="ru-RU" sz="2400" u="none" dirty="0"/>
              <a:t>з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трикутними</a:t>
            </a:r>
            <a:r>
              <a:rPr lang="ru-RU" sz="2400" u="none" dirty="0" smtClean="0"/>
              <a:t> </a:t>
            </a:r>
            <a:r>
              <a:rPr lang="ru-RU" sz="2400" u="none" dirty="0"/>
              <a:t>гранями, </a:t>
            </a:r>
            <a:r>
              <a:rPr lang="ru-RU" sz="2400" b="1" dirty="0">
                <a:solidFill>
                  <a:schemeClr val="hlink"/>
                </a:solidFill>
              </a:rPr>
              <a:t>куб (</a:t>
            </a:r>
            <a:r>
              <a:rPr lang="ru-RU" sz="2400" b="1" dirty="0" err="1" smtClean="0">
                <a:solidFill>
                  <a:schemeClr val="hlink"/>
                </a:solidFill>
              </a:rPr>
              <a:t>гексаедр</a:t>
            </a:r>
            <a:r>
              <a:rPr lang="ru-RU" sz="2400" b="1" dirty="0">
                <a:solidFill>
                  <a:schemeClr val="hlink"/>
                </a:solidFill>
              </a:rPr>
              <a:t>)</a:t>
            </a:r>
            <a:r>
              <a:rPr lang="ru-RU" sz="2400" u="none" dirty="0"/>
              <a:t> </a:t>
            </a:r>
            <a:r>
              <a:rPr lang="ru-RU" sz="2400" u="none" dirty="0" smtClean="0"/>
              <a:t>з </a:t>
            </a:r>
            <a:r>
              <a:rPr lang="ru-RU" sz="2400" u="none" dirty="0" err="1" smtClean="0"/>
              <a:t>квадратними</a:t>
            </a:r>
            <a:r>
              <a:rPr lang="ru-RU" sz="2400" u="none" dirty="0" smtClean="0"/>
              <a:t> </a:t>
            </a:r>
            <a:r>
              <a:rPr lang="ru-RU" sz="2400" u="none" dirty="0"/>
              <a:t>гранями </a:t>
            </a:r>
            <a:r>
              <a:rPr lang="ru-RU" sz="2400" u="none" dirty="0" smtClean="0"/>
              <a:t>і </a:t>
            </a:r>
            <a:r>
              <a:rPr lang="ru-RU" sz="2400" b="1" dirty="0" err="1" smtClean="0">
                <a:solidFill>
                  <a:schemeClr val="hlink"/>
                </a:solidFill>
              </a:rPr>
              <a:t>додекаедр</a:t>
            </a:r>
            <a:r>
              <a:rPr lang="ru-RU" sz="2400" u="none" dirty="0" smtClean="0"/>
              <a:t> </a:t>
            </a:r>
            <a:r>
              <a:rPr lang="ru-RU" sz="2400" u="none" dirty="0" err="1"/>
              <a:t>з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п</a:t>
            </a:r>
            <a:r>
              <a:rPr lang="en-US" sz="2400" u="none" dirty="0" smtClean="0"/>
              <a:t>’</a:t>
            </a:r>
            <a:r>
              <a:rPr lang="ru-RU" sz="2400" u="none" dirty="0" err="1" smtClean="0"/>
              <a:t>ятикутними</a:t>
            </a:r>
            <a:r>
              <a:rPr lang="ru-RU" sz="2400" u="none" dirty="0" smtClean="0"/>
              <a:t> </a:t>
            </a:r>
            <a:r>
              <a:rPr lang="ru-RU" sz="2400" u="none" dirty="0"/>
              <a:t>гранями</a:t>
            </a:r>
          </a:p>
        </p:txBody>
      </p:sp>
      <p:pic>
        <p:nvPicPr>
          <p:cNvPr id="21508" name="Picture 6" descr="v25ani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149725"/>
            <a:ext cx="251936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1666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група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A50021"/>
                </a:solidFill>
                <a:latin typeface="Times New Roman" pitchFamily="18" charset="0"/>
              </a:rPr>
              <a:t>ФОРМА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</a:rPr>
              <a:t>:</a:t>
            </a:r>
            <a:endParaRPr lang="uk-UA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ru-RU" b="1" dirty="0" smtClean="0"/>
          </a:p>
          <a:p>
            <a:pPr algn="ctr" eaLnBrk="1" hangingPunct="1">
              <a:buFontTx/>
              <a:buNone/>
            </a:pPr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</a:rPr>
              <a:t>урок - </a:t>
            </a:r>
            <a:r>
              <a:rPr lang="ru-RU" sz="5400" b="1" dirty="0" err="1" smtClean="0">
                <a:solidFill>
                  <a:srgbClr val="000099"/>
                </a:solidFill>
                <a:latin typeface="Times New Roman" pitchFamily="18" charset="0"/>
              </a:rPr>
              <a:t>презентація</a:t>
            </a:r>
            <a:endParaRPr lang="ru-RU" sz="5400" b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7" name="Picture 2" descr="http://www.livegif.ru/Gallery/TECHNIKS/GEOMETRY/22R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00438"/>
            <a:ext cx="3840422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82" name="Group 17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956054276"/>
              </p:ext>
            </p:extLst>
          </p:nvPr>
        </p:nvGraphicFramePr>
        <p:xfrm>
          <a:off x="395288" y="404813"/>
          <a:ext cx="8229600" cy="5851527"/>
        </p:xfrm>
        <a:graphic>
          <a:graphicData uri="http://schemas.openxmlformats.org/drawingml/2006/table">
            <a:tbl>
              <a:tblPr/>
              <a:tblGrid>
                <a:gridCol w="1968500"/>
                <a:gridCol w="2087562"/>
                <a:gridCol w="2085975"/>
                <a:gridCol w="2087563"/>
              </a:tblGrid>
              <a:tr h="8509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Правильний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многогранник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8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граней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вершин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ребер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Тетраедр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Куб  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Октаедр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 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Додекаедр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 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ікосаедр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87" name="WordArt 179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1666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група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62" name="Group 13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346836991"/>
              </p:ext>
            </p:extLst>
          </p:nvPr>
        </p:nvGraphicFramePr>
        <p:xfrm>
          <a:off x="395288" y="549275"/>
          <a:ext cx="8229600" cy="5851527"/>
        </p:xfrm>
        <a:graphic>
          <a:graphicData uri="http://schemas.openxmlformats.org/drawingml/2006/table">
            <a:tbl>
              <a:tblPr/>
              <a:tblGrid>
                <a:gridCol w="1968500"/>
                <a:gridCol w="3130550"/>
                <a:gridCol w="3130550"/>
              </a:tblGrid>
              <a:tr h="73183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Правильний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многогранник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граней і вершин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 + В)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ребер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(Р)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Тетраедр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 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Куб 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Октаедр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 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Додекаедр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 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Ікосаедр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65" name="WordArt 133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1666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група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95513" y="620713"/>
            <a:ext cx="55727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400" b="1" i="1" u="none" dirty="0">
                <a:solidFill>
                  <a:schemeClr val="accent2"/>
                </a:solidFill>
              </a:rPr>
              <a:t>Теорема Эйлера</a:t>
            </a:r>
            <a:r>
              <a:rPr lang="ru-RU" sz="4400" u="none" dirty="0">
                <a:solidFill>
                  <a:schemeClr val="accent2"/>
                </a:solidFill>
              </a:rPr>
              <a:t>    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00113" y="2565400"/>
            <a:ext cx="71294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u="none" dirty="0" err="1" smtClean="0">
                <a:solidFill>
                  <a:srgbClr val="6600CC"/>
                </a:solidFill>
              </a:rPr>
              <a:t>Кількість</a:t>
            </a:r>
            <a:r>
              <a:rPr lang="ru-RU" sz="3200" b="1" i="1" u="none" dirty="0" smtClean="0">
                <a:solidFill>
                  <a:srgbClr val="6600CC"/>
                </a:solidFill>
              </a:rPr>
              <a:t> </a:t>
            </a:r>
            <a:r>
              <a:rPr lang="ru-RU" sz="3200" b="1" u="none" dirty="0">
                <a:solidFill>
                  <a:srgbClr val="0070C0"/>
                </a:solidFill>
              </a:rPr>
              <a:t>вершин</a:t>
            </a:r>
            <a:r>
              <a:rPr lang="ru-RU" sz="3200" b="1" i="1" u="none" dirty="0">
                <a:solidFill>
                  <a:srgbClr val="6600CC"/>
                </a:solidFill>
              </a:rPr>
              <a:t> плюс </a:t>
            </a:r>
            <a:r>
              <a:rPr lang="ru-RU" sz="3200" b="1" i="1" u="none" dirty="0" err="1" smtClean="0">
                <a:solidFill>
                  <a:srgbClr val="6600CC"/>
                </a:solidFill>
              </a:rPr>
              <a:t>кількість</a:t>
            </a:r>
            <a:r>
              <a:rPr lang="ru-RU" sz="3200" b="1" i="1" u="none" dirty="0" smtClean="0">
                <a:solidFill>
                  <a:srgbClr val="6600CC"/>
                </a:solidFill>
              </a:rPr>
              <a:t> </a:t>
            </a:r>
            <a:r>
              <a:rPr lang="ru-RU" sz="3200" b="1" u="none" dirty="0">
                <a:solidFill>
                  <a:srgbClr val="0070C0"/>
                </a:solidFill>
              </a:rPr>
              <a:t>граней</a:t>
            </a:r>
            <a:r>
              <a:rPr lang="ru-RU" sz="3200" b="1" i="1" u="none" dirty="0">
                <a:solidFill>
                  <a:srgbClr val="6600CC"/>
                </a:solidFill>
              </a:rPr>
              <a:t> </a:t>
            </a:r>
            <a:r>
              <a:rPr lang="ru-RU" sz="3200" b="1" i="1" u="none" dirty="0" err="1" smtClean="0">
                <a:solidFill>
                  <a:srgbClr val="6600CC"/>
                </a:solidFill>
              </a:rPr>
              <a:t>мінус</a:t>
            </a:r>
            <a:r>
              <a:rPr lang="ru-RU" sz="3200" b="1" i="1" u="none" dirty="0" smtClean="0">
                <a:solidFill>
                  <a:srgbClr val="6600CC"/>
                </a:solidFill>
              </a:rPr>
              <a:t> </a:t>
            </a:r>
            <a:r>
              <a:rPr lang="ru-RU" sz="3200" b="1" i="1" u="none" dirty="0" err="1" smtClean="0">
                <a:solidFill>
                  <a:srgbClr val="6600CC"/>
                </a:solidFill>
              </a:rPr>
              <a:t>кількість</a:t>
            </a:r>
            <a:r>
              <a:rPr lang="ru-RU" sz="3200" b="1" i="1" u="none" dirty="0" smtClean="0">
                <a:solidFill>
                  <a:srgbClr val="6600CC"/>
                </a:solidFill>
              </a:rPr>
              <a:t> </a:t>
            </a:r>
            <a:r>
              <a:rPr lang="ru-RU" sz="3200" b="1" u="none" dirty="0" smtClean="0">
                <a:solidFill>
                  <a:srgbClr val="0070C0"/>
                </a:solidFill>
              </a:rPr>
              <a:t>ребер</a:t>
            </a:r>
            <a:r>
              <a:rPr lang="ru-RU" sz="3200" b="1" i="1" u="none" dirty="0" smtClean="0">
                <a:solidFill>
                  <a:srgbClr val="0070C0"/>
                </a:solidFill>
              </a:rPr>
              <a:t> </a:t>
            </a:r>
            <a:r>
              <a:rPr lang="ru-RU" sz="3200" b="1" i="1" u="none" dirty="0" err="1" smtClean="0">
                <a:solidFill>
                  <a:srgbClr val="6600CC"/>
                </a:solidFill>
              </a:rPr>
              <a:t>дорівнює</a:t>
            </a:r>
            <a:r>
              <a:rPr lang="ru-RU" sz="3200" b="1" i="1" u="none" dirty="0" smtClean="0">
                <a:solidFill>
                  <a:srgbClr val="6600CC"/>
                </a:solidFill>
              </a:rPr>
              <a:t> </a:t>
            </a:r>
            <a:r>
              <a:rPr lang="ru-RU" sz="3200" b="1" u="none" dirty="0" smtClean="0">
                <a:solidFill>
                  <a:srgbClr val="0070C0"/>
                </a:solidFill>
              </a:rPr>
              <a:t>два</a:t>
            </a:r>
            <a:r>
              <a:rPr lang="ru-RU" sz="3200" b="1" i="1" u="none" dirty="0" smtClean="0">
                <a:solidFill>
                  <a:srgbClr val="6600CC"/>
                </a:solidFill>
              </a:rPr>
              <a:t>. </a:t>
            </a:r>
            <a:endParaRPr lang="ru-RU" sz="3200" b="1" i="1" u="none" dirty="0">
              <a:solidFill>
                <a:srgbClr val="6600CC"/>
              </a:solidFill>
            </a:endParaRPr>
          </a:p>
          <a:p>
            <a:pPr>
              <a:defRPr/>
            </a:pPr>
            <a:r>
              <a:rPr lang="ru-RU" sz="3200" u="none" dirty="0">
                <a:solidFill>
                  <a:srgbClr val="6600CC"/>
                </a:solidFill>
              </a:rPr>
              <a:t>           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627784" y="4627503"/>
            <a:ext cx="3384376" cy="5847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none" dirty="0">
                <a:solidFill>
                  <a:srgbClr val="66FF66"/>
                </a:solidFill>
              </a:rPr>
              <a:t>В + Г – Р = 2</a:t>
            </a:r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1666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група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tmn.fio.ru/works/26x/304/images/el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484438" y="404813"/>
            <a:ext cx="4327525" cy="5127625"/>
          </a:xfrm>
          <a:prstGeom prst="rect">
            <a:avLst/>
          </a:prstGeom>
          <a:noFill/>
          <a:ln w="76200" cmpd="tri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446430" y="5516563"/>
            <a:ext cx="447180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none" dirty="0">
                <a:solidFill>
                  <a:schemeClr val="accent2"/>
                </a:solidFill>
              </a:rPr>
              <a:t>Леонард Эйлер</a:t>
            </a:r>
            <a:br>
              <a:rPr lang="ru-RU" sz="2400" b="1" u="none" dirty="0">
                <a:solidFill>
                  <a:schemeClr val="accent2"/>
                </a:solidFill>
              </a:rPr>
            </a:br>
            <a:r>
              <a:rPr lang="ru-RU" sz="2400" b="1" u="none" dirty="0">
                <a:solidFill>
                  <a:schemeClr val="accent2"/>
                </a:solidFill>
              </a:rPr>
              <a:t>(1707 – 1783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рр</a:t>
            </a:r>
            <a:r>
              <a:rPr lang="ru-RU" sz="2400" b="1" u="none" dirty="0" smtClean="0">
                <a:solidFill>
                  <a:schemeClr val="accent2"/>
                </a:solidFill>
              </a:rPr>
              <a:t>.)</a:t>
            </a:r>
            <a:r>
              <a:rPr lang="ru-RU" sz="2400" b="1" u="none" dirty="0">
                <a:solidFill>
                  <a:schemeClr val="accent2"/>
                </a:solidFill>
              </a:rPr>
              <a:t/>
            </a:r>
            <a:br>
              <a:rPr lang="ru-RU" sz="2400" b="1" u="none" dirty="0">
                <a:solidFill>
                  <a:schemeClr val="accent2"/>
                </a:solidFill>
              </a:rPr>
            </a:br>
            <a:r>
              <a:rPr lang="ru-RU" sz="2400" b="1" u="none" dirty="0" err="1" smtClean="0">
                <a:solidFill>
                  <a:schemeClr val="accent2"/>
                </a:solidFill>
              </a:rPr>
              <a:t>німецкий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>
                <a:solidFill>
                  <a:schemeClr val="accent2"/>
                </a:solidFill>
              </a:rPr>
              <a:t>математик и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фізик</a:t>
            </a:r>
            <a:endParaRPr lang="ru-RU" sz="2400" b="1" u="non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724525" y="2516188"/>
          <a:ext cx="2160588" cy="769937"/>
        </p:xfrm>
        <a:graphic>
          <a:graphicData uri="http://schemas.openxmlformats.org/presentationml/2006/ole">
            <p:oleObj spid="_x0000_s1086" name="Формула" r:id="rId3" imgW="622030" imgH="228501" progId="Equation.3">
              <p:embed/>
            </p:oleObj>
          </a:graphicData>
        </a:graphic>
      </p:graphicFrame>
      <p:graphicFrame>
        <p:nvGraphicFramePr>
          <p:cNvPr id="1027" name="Object 2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75329633"/>
              </p:ext>
            </p:extLst>
          </p:nvPr>
        </p:nvGraphicFramePr>
        <p:xfrm>
          <a:off x="5505450" y="4259263"/>
          <a:ext cx="2884488" cy="763587"/>
        </p:xfrm>
        <a:graphic>
          <a:graphicData uri="http://schemas.openxmlformats.org/presentationml/2006/ole">
            <p:oleObj spid="_x0000_s1087" name="Формула" r:id="rId4" imgW="863280" imgH="228600" progId="Equation.3">
              <p:embed/>
            </p:oleObj>
          </a:graphicData>
        </a:graphic>
      </p:graphicFrame>
      <p:graphicFrame>
        <p:nvGraphicFramePr>
          <p:cNvPr id="1028" name="Object 2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03350" y="4365625"/>
          <a:ext cx="2952750" cy="757238"/>
        </p:xfrm>
        <a:graphic>
          <a:graphicData uri="http://schemas.openxmlformats.org/presentationml/2006/ole">
            <p:oleObj spid="_x0000_s1088" name="Формула" r:id="rId5" imgW="863225" imgH="228501" progId="Equation.3">
              <p:embed/>
            </p:oleObj>
          </a:graphicData>
        </a:graphic>
      </p:graphicFrame>
      <p:graphicFrame>
        <p:nvGraphicFramePr>
          <p:cNvPr id="1029" name="Object 3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403350" y="2516188"/>
          <a:ext cx="2881313" cy="798512"/>
        </p:xfrm>
        <a:graphic>
          <a:graphicData uri="http://schemas.openxmlformats.org/presentationml/2006/ole">
            <p:oleObj spid="_x0000_s1089" name="Формула" r:id="rId6" imgW="800100" imgH="228600" progId="Equation.3">
              <p:embed/>
            </p:oleObj>
          </a:graphicData>
        </a:graphic>
      </p:graphicFrame>
      <p:pic>
        <p:nvPicPr>
          <p:cNvPr id="1030" name="Picture 36" descr="3str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2781300"/>
            <a:ext cx="3429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7" descr="3str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4652963"/>
            <a:ext cx="3429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8" descr="3str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2781300"/>
            <a:ext cx="3429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9" descr="3str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4581525"/>
            <a:ext cx="3429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8" name="WordArt 40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1666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група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4664_0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133600"/>
            <a:ext cx="77771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1666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4-5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групи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2700338" y="620713"/>
            <a:ext cx="547211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Розгортки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666699">
                  <a:alpha val="50000"/>
                </a:srgbClr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539750" y="2636838"/>
            <a:ext cx="4572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none" dirty="0" err="1" smtClean="0">
                <a:solidFill>
                  <a:schemeClr val="accent2"/>
                </a:solidFill>
              </a:rPr>
              <a:t>Архімедовими</a:t>
            </a:r>
            <a:r>
              <a:rPr lang="ru-RU" sz="2400" b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u="none" dirty="0" err="1" smtClean="0">
                <a:solidFill>
                  <a:schemeClr val="accent2"/>
                </a:solidFill>
              </a:rPr>
              <a:t>тілами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називаються</a:t>
            </a:r>
            <a:r>
              <a:rPr lang="ru-RU" sz="2400" u="none" dirty="0" smtClean="0"/>
              <a:t> </a:t>
            </a:r>
            <a:r>
              <a:rPr lang="ru-RU" sz="2400" dirty="0" err="1" smtClean="0"/>
              <a:t>напівправильні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однорідні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опуклі</a:t>
            </a:r>
            <a:r>
              <a:rPr lang="ru-RU" sz="2400" u="none" dirty="0" smtClean="0"/>
              <a:t> </a:t>
            </a:r>
            <a:r>
              <a:rPr lang="ru-RU" sz="2400" u="none" dirty="0"/>
              <a:t>многогранники, </a:t>
            </a:r>
            <a:r>
              <a:rPr lang="ru-RU" sz="2400" u="none" dirty="0" err="1" smtClean="0"/>
              <a:t>тобто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це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опуклі</a:t>
            </a:r>
            <a:r>
              <a:rPr lang="ru-RU" sz="2400" u="none" dirty="0" smtClean="0"/>
              <a:t> </a:t>
            </a:r>
            <a:r>
              <a:rPr lang="ru-RU" sz="2400" u="none" dirty="0"/>
              <a:t>многогранники, </a:t>
            </a:r>
            <a:r>
              <a:rPr lang="ru-RU" sz="2400" u="none" dirty="0" err="1" smtClean="0"/>
              <a:t>всі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многогранні</a:t>
            </a:r>
            <a:r>
              <a:rPr lang="ru-RU" sz="2400" u="none" dirty="0" smtClean="0"/>
              <a:t> кути </a:t>
            </a:r>
            <a:r>
              <a:rPr lang="ru-RU" sz="2400" u="none" dirty="0" err="1" smtClean="0"/>
              <a:t>яких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рівні</a:t>
            </a:r>
            <a:r>
              <a:rPr lang="ru-RU" sz="2400" u="none" dirty="0" smtClean="0"/>
              <a:t>, </a:t>
            </a:r>
            <a:r>
              <a:rPr lang="ru-RU" sz="2400" u="none" dirty="0"/>
              <a:t>а </a:t>
            </a:r>
            <a:r>
              <a:rPr lang="ru-RU" sz="2400" u="none" dirty="0" err="1" smtClean="0"/>
              <a:t>грані</a:t>
            </a:r>
            <a:r>
              <a:rPr lang="ru-RU" sz="2400" u="none" dirty="0" smtClean="0"/>
              <a:t> </a:t>
            </a:r>
            <a:r>
              <a:rPr lang="ru-RU" sz="2400" u="none" dirty="0"/>
              <a:t>- </a:t>
            </a:r>
            <a:r>
              <a:rPr lang="ru-RU" sz="2400" u="none" dirty="0" err="1" smtClean="0"/>
              <a:t>правильні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многокутники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декількох</a:t>
            </a:r>
            <a:r>
              <a:rPr lang="ru-RU" sz="2400" u="none" dirty="0" smtClean="0"/>
              <a:t> </a:t>
            </a:r>
            <a:r>
              <a:rPr lang="ru-RU" sz="2400" u="none" dirty="0" err="1" smtClean="0"/>
              <a:t>типів</a:t>
            </a:r>
            <a:r>
              <a:rPr lang="ru-RU" sz="2400" u="none" dirty="0"/>
              <a:t>.</a:t>
            </a:r>
          </a:p>
          <a:p>
            <a:pPr eaLnBrk="0" hangingPunct="0">
              <a:spcBef>
                <a:spcPct val="50000"/>
              </a:spcBef>
            </a:pPr>
            <a:endParaRPr lang="ru-RU" sz="2400" u="none" dirty="0"/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619125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Архімедові</a:t>
            </a:r>
            <a:r>
              <a:rPr lang="ru-RU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тіла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666699">
                  <a:alpha val="50000"/>
                </a:srgbClr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773238"/>
            <a:ext cx="2819400" cy="420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Модель усеченного тетраэдра (VRML)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6035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Модель усеченного октаэдра (VRML)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333375"/>
            <a:ext cx="1528762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Модель усеченного икосаэдра (VRML)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773238"/>
            <a:ext cx="1379537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Модель ромбоусеченного кубоктаэдра (VRML)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333375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Модель кубоктаэдра (VRML)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19161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 descr="Модель ромбокубоктаэдра (VRML)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501332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1" descr="Модель икосододекаэдра (VRML)">
            <a:hlinkClick r:id="rId14" action="ppaction://hlinkfile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084763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1" name="Group 12"/>
          <p:cNvGrpSpPr>
            <a:grpSpLocks/>
          </p:cNvGrpSpPr>
          <p:nvPr/>
        </p:nvGrpSpPr>
        <p:grpSpPr bwMode="auto">
          <a:xfrm>
            <a:off x="3635375" y="2708275"/>
            <a:ext cx="1525588" cy="1511300"/>
            <a:chOff x="1429" y="3211"/>
            <a:chExt cx="961" cy="934"/>
          </a:xfrm>
        </p:grpSpPr>
        <p:sp>
          <p:nvSpPr>
            <p:cNvPr id="28689" name="Text Box 13"/>
            <p:cNvSpPr txBox="1">
              <a:spLocks noChangeArrowheads="1"/>
            </p:cNvSpPr>
            <p:nvPr/>
          </p:nvSpPr>
          <p:spPr bwMode="auto">
            <a:xfrm>
              <a:off x="1429" y="3236"/>
              <a:ext cx="961" cy="88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600" i="1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ru-RU" sz="1600" i="1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ru-RU" sz="1600" i="1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ru-RU" sz="1600" i="1">
                <a:latin typeface="Times New Roman" pitchFamily="18" charset="0"/>
              </a:endParaRPr>
            </a:p>
          </p:txBody>
        </p:sp>
        <p:pic>
          <p:nvPicPr>
            <p:cNvPr id="28690" name="Picture 14" descr="snub_dodecahedron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9" y="3211"/>
              <a:ext cx="923" cy="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82" name="Picture 15" descr="Модель курносого додекаэдра - правая модификация (VRML)">
            <a:hlinkClick r:id="rId17" action="ppaction://hlinkfile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5084763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6" descr="Модель усеченного додекаэдра (VRML)">
            <a:hlinkClick r:id="rId19" action="ppaction://hlinkfile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6"/>
              </a:clrFrom>
              <a:clrTo>
                <a:srgbClr val="FFFF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04813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7" descr="Модель ромбоусеченного икосододекаэдра (VRML)">
            <a:hlinkClick r:id="rId21" action="ppaction://hlinkfile"/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500438"/>
            <a:ext cx="1308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8" descr="Модель ромбоикосододекаэдра (VRML)">
            <a:hlinkClick r:id="rId23" action="ppaction://hlinkfile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573463"/>
            <a:ext cx="1379537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9" descr="Модель псевдоромбокубоктаэдра (VRML)">
            <a:hlinkClick r:id="rId25" action="ppaction://hlinkfile"/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5084763"/>
            <a:ext cx="146208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7" name="WordArt 23"/>
          <p:cNvSpPr>
            <a:spLocks noChangeArrowheads="1" noChangeShapeType="1" noTextEdit="1"/>
          </p:cNvSpPr>
          <p:nvPr/>
        </p:nvSpPr>
        <p:spPr bwMode="auto">
          <a:xfrm>
            <a:off x="2051050" y="1844675"/>
            <a:ext cx="52578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Архімедові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666699">
                  <a:alpha val="50000"/>
                </a:srgbClr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6648" name="WordArt 24"/>
          <p:cNvSpPr>
            <a:spLocks noChangeArrowheads="1" noChangeShapeType="1" noTextEdit="1"/>
          </p:cNvSpPr>
          <p:nvPr/>
        </p:nvSpPr>
        <p:spPr bwMode="auto">
          <a:xfrm>
            <a:off x="2700338" y="4437063"/>
            <a:ext cx="324008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тіла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666699">
                  <a:alpha val="50000"/>
                </a:srgbClr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424862" cy="62642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err="1" smtClean="0">
                <a:solidFill>
                  <a:schemeClr val="accent2"/>
                </a:solidFill>
              </a:rPr>
              <a:t>Французький</a:t>
            </a:r>
            <a:r>
              <a:rPr lang="ru-RU" sz="2400" dirty="0" smtClean="0">
                <a:solidFill>
                  <a:schemeClr val="accent2"/>
                </a:solidFill>
              </a:rPr>
              <a:t> математик </a:t>
            </a:r>
            <a:r>
              <a:rPr lang="ru-RU" sz="2400" dirty="0" err="1" smtClean="0">
                <a:solidFill>
                  <a:schemeClr val="accent2"/>
                </a:solidFill>
              </a:rPr>
              <a:t>Пуансо</a:t>
            </a:r>
            <a:r>
              <a:rPr lang="ru-RU" sz="2400" dirty="0" smtClean="0">
                <a:solidFill>
                  <a:schemeClr val="accent2"/>
                </a:solidFill>
              </a:rPr>
              <a:t> в 1810 </a:t>
            </a:r>
            <a:r>
              <a:rPr lang="ru-RU" sz="2400" dirty="0" err="1" smtClean="0">
                <a:solidFill>
                  <a:schemeClr val="accent2"/>
                </a:solidFill>
              </a:rPr>
              <a:t>році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побудував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чотири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правильних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зірчастих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многогранники: </a:t>
            </a:r>
            <a:r>
              <a:rPr lang="ru-RU" sz="2400" dirty="0" err="1" smtClean="0">
                <a:solidFill>
                  <a:schemeClr val="accent2"/>
                </a:solidFill>
              </a:rPr>
              <a:t>малий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зірчастий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додекаедр</a:t>
            </a:r>
            <a:r>
              <a:rPr lang="ru-RU" sz="2400" dirty="0" smtClean="0">
                <a:solidFill>
                  <a:schemeClr val="accent2"/>
                </a:solidFill>
              </a:rPr>
              <a:t>, великий </a:t>
            </a:r>
            <a:r>
              <a:rPr lang="ru-RU" sz="2400" dirty="0" err="1" smtClean="0">
                <a:solidFill>
                  <a:schemeClr val="accent2"/>
                </a:solidFill>
              </a:rPr>
              <a:t>зірчастий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додекаедр</a:t>
            </a:r>
            <a:r>
              <a:rPr lang="ru-RU" sz="2400" dirty="0" smtClean="0">
                <a:solidFill>
                  <a:schemeClr val="accent2"/>
                </a:solidFill>
              </a:rPr>
              <a:t>, </a:t>
            </a:r>
            <a:r>
              <a:rPr lang="ru-RU" sz="2400" dirty="0">
                <a:solidFill>
                  <a:schemeClr val="accent2"/>
                </a:solidFill>
              </a:rPr>
              <a:t>великий </a:t>
            </a:r>
            <a:r>
              <a:rPr lang="ru-RU" sz="2400" dirty="0" err="1" smtClean="0">
                <a:solidFill>
                  <a:schemeClr val="accent2"/>
                </a:solidFill>
              </a:rPr>
              <a:t>додекаедр</a:t>
            </a:r>
            <a:r>
              <a:rPr lang="ru-RU" sz="2400" dirty="0" smtClean="0">
                <a:solidFill>
                  <a:schemeClr val="accent2"/>
                </a:solidFill>
              </a:rPr>
              <a:t> і великий </a:t>
            </a:r>
            <a:r>
              <a:rPr lang="ru-RU" sz="2400" dirty="0" err="1" smtClean="0">
                <a:solidFill>
                  <a:schemeClr val="accent2"/>
                </a:solidFill>
              </a:rPr>
              <a:t>ікосаедр</a:t>
            </a:r>
            <a:r>
              <a:rPr lang="ru-RU" sz="2400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Два з них знав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 І. Кеплер (1571 – 1630 </a:t>
            </a:r>
            <a:r>
              <a:rPr lang="ru-RU" sz="2400" dirty="0" err="1" smtClean="0">
                <a:solidFill>
                  <a:schemeClr val="accent2"/>
                </a:solidFill>
              </a:rPr>
              <a:t>рр</a:t>
            </a:r>
            <a:r>
              <a:rPr lang="ru-RU" sz="2400" dirty="0" smtClean="0">
                <a:solidFill>
                  <a:schemeClr val="accent2"/>
                </a:solidFill>
              </a:rPr>
              <a:t>.).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В 1812 </a:t>
            </a:r>
            <a:r>
              <a:rPr lang="ru-RU" sz="2400" dirty="0" err="1" smtClean="0">
                <a:solidFill>
                  <a:schemeClr val="accent2"/>
                </a:solidFill>
              </a:rPr>
              <a:t>році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французький</a:t>
            </a:r>
            <a:r>
              <a:rPr lang="ru-RU" sz="2400" dirty="0" smtClean="0">
                <a:solidFill>
                  <a:schemeClr val="accent2"/>
                </a:solidFill>
              </a:rPr>
              <a:t> математик О. </a:t>
            </a:r>
            <a:r>
              <a:rPr lang="ru-RU" sz="2400" dirty="0" err="1" smtClean="0">
                <a:solidFill>
                  <a:schemeClr val="accent2"/>
                </a:solidFill>
              </a:rPr>
              <a:t>Коші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err="1" smtClean="0">
                <a:solidFill>
                  <a:schemeClr val="accent2"/>
                </a:solidFill>
              </a:rPr>
              <a:t>довів</a:t>
            </a:r>
            <a:r>
              <a:rPr lang="ru-RU" sz="2400" dirty="0" smtClean="0">
                <a:solidFill>
                  <a:schemeClr val="accent2"/>
                </a:solidFill>
              </a:rPr>
              <a:t>,  </a:t>
            </a:r>
            <a:r>
              <a:rPr lang="ru-RU" sz="2400" dirty="0" err="1" smtClean="0">
                <a:solidFill>
                  <a:schemeClr val="accent2"/>
                </a:solidFill>
              </a:rPr>
              <a:t>що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крім</a:t>
            </a:r>
            <a:r>
              <a:rPr lang="ru-RU" sz="2400" dirty="0" smtClean="0">
                <a:solidFill>
                  <a:schemeClr val="accent2"/>
                </a:solidFill>
              </a:rPr>
              <a:t> п</a:t>
            </a:r>
            <a:r>
              <a:rPr lang="en-US" sz="2400" dirty="0" smtClean="0">
                <a:solidFill>
                  <a:schemeClr val="accent2"/>
                </a:solidFill>
              </a:rPr>
              <a:t>’</a:t>
            </a:r>
            <a:r>
              <a:rPr lang="ru-RU" sz="2400" dirty="0" smtClean="0">
                <a:solidFill>
                  <a:schemeClr val="accent2"/>
                </a:solidFill>
              </a:rPr>
              <a:t>яти «</a:t>
            </a:r>
            <a:r>
              <a:rPr lang="ru-RU" sz="2400" dirty="0" err="1" smtClean="0">
                <a:solidFill>
                  <a:schemeClr val="accent2"/>
                </a:solidFill>
              </a:rPr>
              <a:t>платонових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тіл</a:t>
            </a:r>
            <a:r>
              <a:rPr lang="ru-RU" sz="2400" dirty="0" smtClean="0">
                <a:solidFill>
                  <a:schemeClr val="accent2"/>
                </a:solidFill>
              </a:rPr>
              <a:t>» і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чотирьох</a:t>
            </a:r>
            <a:r>
              <a:rPr lang="ru-RU" sz="2400" dirty="0" smtClean="0">
                <a:solidFill>
                  <a:schemeClr val="accent2"/>
                </a:solidFill>
              </a:rPr>
              <a:t> «</a:t>
            </a:r>
            <a:r>
              <a:rPr lang="ru-RU" sz="2400" dirty="0" err="1" smtClean="0">
                <a:solidFill>
                  <a:schemeClr val="accent2"/>
                </a:solidFill>
              </a:rPr>
              <a:t>тіл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Пуансо</a:t>
            </a:r>
            <a:r>
              <a:rPr lang="ru-RU" sz="2400" dirty="0" smtClean="0">
                <a:solidFill>
                  <a:schemeClr val="accent2"/>
                </a:solidFill>
              </a:rPr>
              <a:t>» </a:t>
            </a:r>
            <a:r>
              <a:rPr lang="ru-RU" sz="2400" dirty="0" err="1" smtClean="0">
                <a:solidFill>
                  <a:schemeClr val="accent2"/>
                </a:solidFill>
              </a:rPr>
              <a:t>більше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немає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            </a:t>
            </a:r>
            <a:r>
              <a:rPr lang="ru-RU" sz="2400" dirty="0" err="1" smtClean="0">
                <a:solidFill>
                  <a:schemeClr val="accent2"/>
                </a:solidFill>
              </a:rPr>
              <a:t>правильних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многогранників</a:t>
            </a:r>
            <a:r>
              <a:rPr lang="ru-RU" sz="2400" dirty="0" smtClean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638" y="2997200"/>
            <a:ext cx="1306512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4797425"/>
            <a:ext cx="1395412" cy="172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844675"/>
            <a:ext cx="1382712" cy="1382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nogogr-priroda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3850" y="260350"/>
            <a:ext cx="2743200" cy="1901825"/>
          </a:xfrm>
          <a:prstGeom prst="rect">
            <a:avLst/>
          </a:prstGeom>
          <a:noFill/>
          <a:ln/>
        </p:spPr>
      </p:pic>
      <p:pic>
        <p:nvPicPr>
          <p:cNvPr id="3" name="Picture 12" descr="mnogogr-priroda-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60725" y="1898650"/>
            <a:ext cx="30765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mnogogr-priroda-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2132806"/>
            <a:ext cx="2160587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mnogogr-priroda-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2500" y="4710112"/>
            <a:ext cx="2281238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mnogogr-priroda-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3213100"/>
            <a:ext cx="247808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nogogr-priroda-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40200" y="188913"/>
            <a:ext cx="147478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08400" y="357374"/>
            <a:ext cx="5603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51500" y="1773238"/>
            <a:ext cx="6858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196262" y="1574800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47295" y="2830441"/>
            <a:ext cx="6746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693272" y="5530850"/>
            <a:ext cx="5762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8735" y="2269151"/>
            <a:ext cx="3201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Кухонна</a:t>
            </a:r>
            <a:r>
              <a:rPr lang="ru-RU" dirty="0"/>
              <a:t> </a:t>
            </a:r>
            <a:r>
              <a:rPr lang="ru-RU" dirty="0" err="1"/>
              <a:t>сіль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 </a:t>
            </a:r>
            <a:r>
              <a:rPr lang="ru-RU" dirty="0" err="1"/>
              <a:t>кристалів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smtClean="0"/>
              <a:t>куба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12427" y="357374"/>
            <a:ext cx="3023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Скелет </a:t>
            </a:r>
            <a:r>
              <a:rPr lang="ru-RU" dirty="0" err="1"/>
              <a:t>одноклітинного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 smtClean="0"/>
              <a:t>феодарії</a:t>
            </a:r>
            <a:r>
              <a:rPr lang="ru-RU" dirty="0" smtClean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 smtClean="0"/>
              <a:t>ікосаедр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01903" y="4136430"/>
            <a:ext cx="2589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Кристали</a:t>
            </a:r>
            <a:r>
              <a:rPr lang="ru-RU" dirty="0"/>
              <a:t> </a:t>
            </a:r>
            <a:r>
              <a:rPr lang="ru-RU" dirty="0" err="1"/>
              <a:t>піриту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форму </a:t>
            </a:r>
            <a:r>
              <a:rPr lang="ru-RU" dirty="0" err="1" smtClean="0"/>
              <a:t>додекаедра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73315" y="5299670"/>
            <a:ext cx="271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Мінерал</a:t>
            </a:r>
            <a:r>
              <a:rPr lang="ru-RU" dirty="0"/>
              <a:t> </a:t>
            </a:r>
            <a:r>
              <a:rPr lang="ru-RU" dirty="0" err="1" smtClean="0"/>
              <a:t>купріт</a:t>
            </a:r>
            <a:r>
              <a:rPr lang="ru-RU" dirty="0" smtClean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кристали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 smtClean="0"/>
              <a:t>октаедрів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92500" y="3969780"/>
            <a:ext cx="2723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Молекули</a:t>
            </a:r>
            <a:r>
              <a:rPr lang="ru-RU" dirty="0"/>
              <a:t> води </a:t>
            </a:r>
            <a:r>
              <a:rPr lang="ru-RU" dirty="0" err="1"/>
              <a:t>мають</a:t>
            </a:r>
            <a:r>
              <a:rPr lang="ru-RU" dirty="0"/>
              <a:t> форму </a:t>
            </a:r>
            <a:r>
              <a:rPr lang="ru-RU" dirty="0" err="1" smtClean="0"/>
              <a:t>тетраедра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03288" y="5276760"/>
            <a:ext cx="2589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Мінерал</a:t>
            </a:r>
            <a:r>
              <a:rPr lang="ru-RU" dirty="0"/>
              <a:t> </a:t>
            </a:r>
            <a:r>
              <a:rPr lang="ru-RU" dirty="0" err="1" smtClean="0"/>
              <a:t>сильвін</a:t>
            </a:r>
            <a:r>
              <a:rPr lang="ru-RU" dirty="0" smtClean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кристалічну</a:t>
            </a:r>
            <a:r>
              <a:rPr lang="ru-RU" dirty="0"/>
              <a:t> </a:t>
            </a:r>
            <a:r>
              <a:rPr lang="ru-RU" dirty="0" err="1"/>
              <a:t>решітку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smtClean="0"/>
              <a:t>куба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9137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ru-RU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500570"/>
            <a:ext cx="2586670" cy="193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1000100" y="1357298"/>
            <a:ext cx="7358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познайомимося</a:t>
            </a: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означенням правильного многогранника, п’ятьма видами правильних многогранників , та їх елементами.</a:t>
            </a: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Вивчимо закон Ейлера.</a:t>
            </a: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Дізнаємося</a:t>
            </a: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про </a:t>
            </a:r>
            <a:r>
              <a:rPr lang="ru-RU" sz="2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напівправильних</a:t>
            </a: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зірчастих</a:t>
            </a: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многогранників</a:t>
            </a:r>
            <a:r>
              <a:rPr lang="uk-UA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Познайомимося із застосуванням многогранників в архітектурі,  живопису,  хімії, </a:t>
            </a:r>
            <a:r>
              <a:rPr lang="uk-UA" sz="2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астономії</a:t>
            </a:r>
            <a:r>
              <a:rPr lang="uk-UA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та в природі </a:t>
            </a:r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95288" y="549275"/>
            <a:ext cx="712946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uk-UA" sz="2800" b="1" u="none" dirty="0" smtClean="0">
                <a:solidFill>
                  <a:srgbClr val="0070C0"/>
                </a:solidFill>
              </a:rPr>
              <a:t>Правильних </a:t>
            </a:r>
            <a:r>
              <a:rPr lang="uk-UA" sz="2800" b="1" u="none" dirty="0">
                <a:solidFill>
                  <a:srgbClr val="0070C0"/>
                </a:solidFill>
              </a:rPr>
              <a:t>многогранників надзвичайно </a:t>
            </a:r>
            <a:r>
              <a:rPr lang="uk-UA" sz="2800" b="1" u="none" dirty="0" smtClean="0">
                <a:solidFill>
                  <a:srgbClr val="0070C0"/>
                </a:solidFill>
              </a:rPr>
              <a:t>мало, але </a:t>
            </a:r>
            <a:r>
              <a:rPr lang="uk-UA" sz="2800" b="1" u="none" dirty="0">
                <a:solidFill>
                  <a:srgbClr val="0070C0"/>
                </a:solidFill>
              </a:rPr>
              <a:t>цей дуже скромний за </a:t>
            </a:r>
            <a:r>
              <a:rPr lang="uk-UA" sz="2800" b="1" u="none" dirty="0" smtClean="0">
                <a:solidFill>
                  <a:srgbClr val="0070C0"/>
                </a:solidFill>
              </a:rPr>
              <a:t>кількістю </a:t>
            </a:r>
            <a:r>
              <a:rPr lang="uk-UA" sz="2800" b="1" u="none" dirty="0">
                <a:solidFill>
                  <a:srgbClr val="0070C0"/>
                </a:solidFill>
              </a:rPr>
              <a:t>загін </a:t>
            </a:r>
            <a:r>
              <a:rPr lang="uk-UA" sz="2800" b="1" u="none" dirty="0" smtClean="0">
                <a:solidFill>
                  <a:srgbClr val="0070C0"/>
                </a:solidFill>
              </a:rPr>
              <a:t>зумів</a:t>
            </a:r>
            <a:r>
              <a:rPr lang="ru-RU" sz="2800" u="none" dirty="0">
                <a:solidFill>
                  <a:srgbClr val="0070C0"/>
                </a:solidFill>
              </a:rPr>
              <a:t> </a:t>
            </a:r>
            <a:r>
              <a:rPr lang="uk-UA" sz="2800" b="1" u="none" dirty="0" smtClean="0">
                <a:solidFill>
                  <a:srgbClr val="0070C0"/>
                </a:solidFill>
              </a:rPr>
              <a:t>пробитись </a:t>
            </a:r>
            <a:r>
              <a:rPr lang="uk-UA" sz="2800" b="1" u="none" dirty="0">
                <a:solidFill>
                  <a:srgbClr val="0070C0"/>
                </a:solidFill>
              </a:rPr>
              <a:t>у </a:t>
            </a:r>
            <a:r>
              <a:rPr lang="uk-UA" sz="2800" b="1" u="none" dirty="0" smtClean="0">
                <a:solidFill>
                  <a:srgbClr val="0070C0"/>
                </a:solidFill>
              </a:rPr>
              <a:t>найбільші глибини </a:t>
            </a:r>
            <a:r>
              <a:rPr lang="uk-UA" sz="2800" b="1" u="none" dirty="0">
                <a:solidFill>
                  <a:srgbClr val="0070C0"/>
                </a:solidFill>
              </a:rPr>
              <a:t>різних </a:t>
            </a:r>
            <a:endParaRPr lang="uk-UA" sz="2800" b="1" u="none" dirty="0" smtClean="0">
              <a:solidFill>
                <a:srgbClr val="0070C0"/>
              </a:solidFill>
            </a:endParaRPr>
          </a:p>
          <a:p>
            <a:pPr algn="l"/>
            <a:r>
              <a:rPr lang="uk-UA" sz="2800" b="1" u="none" dirty="0" smtClean="0">
                <a:solidFill>
                  <a:srgbClr val="0070C0"/>
                </a:solidFill>
              </a:rPr>
              <a:t>наук</a:t>
            </a:r>
            <a:r>
              <a:rPr lang="uk-UA" sz="2800" b="1" u="none" dirty="0">
                <a:solidFill>
                  <a:srgbClr val="0070C0"/>
                </a:solidFill>
              </a:rPr>
              <a:t>.</a:t>
            </a:r>
            <a:endParaRPr lang="ru-RU" sz="2800" u="none" dirty="0">
              <a:solidFill>
                <a:srgbClr val="0070C0"/>
              </a:solidFill>
            </a:endParaRPr>
          </a:p>
          <a:p>
            <a:r>
              <a:rPr lang="uk-UA" sz="2800" u="none" dirty="0">
                <a:solidFill>
                  <a:srgbClr val="0070C0"/>
                </a:solidFill>
              </a:rPr>
              <a:t>                                             </a:t>
            </a:r>
            <a:endParaRPr lang="uk-UA" sz="2800" u="none" dirty="0" smtClean="0">
              <a:solidFill>
                <a:srgbClr val="0070C0"/>
              </a:solidFill>
            </a:endParaRPr>
          </a:p>
          <a:p>
            <a:r>
              <a:rPr lang="uk-UA" sz="2800" u="none" dirty="0">
                <a:solidFill>
                  <a:srgbClr val="0070C0"/>
                </a:solidFill>
              </a:rPr>
              <a:t>  </a:t>
            </a:r>
            <a:r>
              <a:rPr lang="uk-UA" sz="2800" u="none" dirty="0" err="1">
                <a:solidFill>
                  <a:srgbClr val="0070C0"/>
                </a:solidFill>
              </a:rPr>
              <a:t>   </a:t>
            </a:r>
            <a:r>
              <a:rPr lang="uk-UA" sz="2800" b="1" u="none" dirty="0" err="1" smtClean="0">
                <a:solidFill>
                  <a:srgbClr val="0070C0"/>
                </a:solidFill>
              </a:rPr>
              <a:t>Л.Ке</a:t>
            </a:r>
            <a:r>
              <a:rPr lang="uk-UA" sz="2800" b="1" u="none" dirty="0" smtClean="0">
                <a:solidFill>
                  <a:srgbClr val="0070C0"/>
                </a:solidFill>
              </a:rPr>
              <a:t>рролл</a:t>
            </a:r>
            <a:endParaRPr lang="ru-RU" sz="2800" u="none" dirty="0">
              <a:solidFill>
                <a:srgbClr val="0070C0"/>
              </a:solidFill>
            </a:endParaRPr>
          </a:p>
        </p:txBody>
      </p:sp>
      <p:pic>
        <p:nvPicPr>
          <p:cNvPr id="31747" name="Picture 14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92375"/>
            <a:ext cx="2880320" cy="3528913"/>
          </a:xfrm>
          <a:prstGeom prst="rect">
            <a:avLst/>
          </a:prstGeom>
          <a:noFill/>
          <a:ln w="76200" cmpd="tri">
            <a:solidFill>
              <a:srgbClr val="6600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en1002kats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92150"/>
            <a:ext cx="5248275" cy="348615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684213" y="4652963"/>
            <a:ext cx="7777162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 u="none" dirty="0">
                <a:solidFill>
                  <a:schemeClr val="accent2"/>
                </a:solidFill>
                <a:latin typeface="Times New Roman" pitchFamily="18" charset="0"/>
              </a:rPr>
              <a:t>Леонардо да </a:t>
            </a:r>
            <a:r>
              <a:rPr kumimoji="1" lang="ru-RU" sz="2400" b="1" u="none" dirty="0" err="1" smtClean="0">
                <a:solidFill>
                  <a:schemeClr val="accent2"/>
                </a:solidFill>
                <a:latin typeface="Times New Roman" pitchFamily="18" charset="0"/>
              </a:rPr>
              <a:t>Вінчі</a:t>
            </a:r>
            <a:r>
              <a:rPr kumimoji="1" lang="ru-RU" sz="2400" b="1" u="none" dirty="0" smtClean="0">
                <a:solidFill>
                  <a:schemeClr val="accent2"/>
                </a:solidFill>
                <a:latin typeface="Times New Roman" pitchFamily="18" charset="0"/>
              </a:rPr>
              <a:t> любив </a:t>
            </a:r>
            <a:r>
              <a:rPr kumimoji="1" lang="ru-RU" sz="2400" b="1" u="none" dirty="0" err="1" smtClean="0">
                <a:solidFill>
                  <a:schemeClr val="accent2"/>
                </a:solidFill>
                <a:latin typeface="Times New Roman" pitchFamily="18" charset="0"/>
              </a:rPr>
              <a:t>виготовляти</a:t>
            </a:r>
            <a:r>
              <a:rPr kumimoji="1" lang="ru-RU" sz="2400" b="1" u="none" dirty="0" smtClean="0">
                <a:solidFill>
                  <a:schemeClr val="accent2"/>
                </a:solidFill>
                <a:latin typeface="Times New Roman" pitchFamily="18" charset="0"/>
              </a:rPr>
              <a:t> з </a:t>
            </a:r>
            <a:r>
              <a:rPr kumimoji="1" lang="ru-RU" sz="2400" b="1" u="none" dirty="0">
                <a:solidFill>
                  <a:schemeClr val="accent2"/>
                </a:solidFill>
                <a:latin typeface="Times New Roman" pitchFamily="18" charset="0"/>
              </a:rPr>
              <a:t>дерева </a:t>
            </a:r>
            <a:r>
              <a:rPr kumimoji="1" lang="ru-RU" sz="2400" b="1" u="none" dirty="0" err="1" smtClean="0">
                <a:solidFill>
                  <a:schemeClr val="accent2"/>
                </a:solidFill>
                <a:latin typeface="Times New Roman" pitchFamily="18" charset="0"/>
              </a:rPr>
              <a:t>каркаси</a:t>
            </a:r>
            <a:r>
              <a:rPr kumimoji="1" lang="ru-RU" sz="2400" b="1" u="none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ru-RU" sz="2400" b="1" u="none" dirty="0" err="1" smtClean="0">
                <a:solidFill>
                  <a:schemeClr val="accent2"/>
                </a:solidFill>
                <a:latin typeface="Times New Roman" pitchFamily="18" charset="0"/>
              </a:rPr>
              <a:t>правильних</a:t>
            </a:r>
            <a:r>
              <a:rPr kumimoji="1" lang="ru-RU" sz="2400" b="1" u="none" dirty="0" smtClean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kumimoji="1" lang="ru-RU" sz="2400" b="1" u="none" dirty="0" err="1" smtClean="0">
                <a:solidFill>
                  <a:schemeClr val="accent2"/>
                </a:solidFill>
                <a:latin typeface="Times New Roman" pitchFamily="18" charset="0"/>
              </a:rPr>
              <a:t>многогранників</a:t>
            </a:r>
            <a:r>
              <a:rPr kumimoji="1" lang="ru-RU" sz="2400" b="1" u="none" dirty="0" smtClean="0">
                <a:solidFill>
                  <a:schemeClr val="accent2"/>
                </a:solidFill>
                <a:latin typeface="Times New Roman" pitchFamily="18" charset="0"/>
              </a:rPr>
              <a:t> і </a:t>
            </a:r>
            <a:r>
              <a:rPr kumimoji="1" lang="ru-RU" sz="2400" b="1" u="none" dirty="0" err="1" smtClean="0">
                <a:solidFill>
                  <a:schemeClr val="accent2"/>
                </a:solidFill>
                <a:latin typeface="Times New Roman" pitchFamily="18" charset="0"/>
              </a:rPr>
              <a:t>презентувати</a:t>
            </a:r>
            <a:r>
              <a:rPr kumimoji="1" lang="ru-RU" sz="2400" b="1" u="none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ru-RU" sz="2400" b="1" u="none" dirty="0" err="1">
                <a:solidFill>
                  <a:schemeClr val="accent2"/>
                </a:solidFill>
                <a:latin typeface="Times New Roman" pitchFamily="18" charset="0"/>
              </a:rPr>
              <a:t>ї</a:t>
            </a:r>
            <a:r>
              <a:rPr kumimoji="1" lang="ru-RU" sz="2400" b="1" u="none" dirty="0" err="1" smtClean="0">
                <a:solidFill>
                  <a:schemeClr val="accent2"/>
                </a:solidFill>
                <a:latin typeface="Times New Roman" pitchFamily="18" charset="0"/>
              </a:rPr>
              <a:t>х</a:t>
            </a:r>
            <a:r>
              <a:rPr kumimoji="1" lang="ru-RU" sz="2400" b="1" u="none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ru-RU" sz="2400" b="1" u="none" dirty="0">
                <a:solidFill>
                  <a:schemeClr val="accent2"/>
                </a:solidFill>
                <a:latin typeface="Times New Roman" pitchFamily="18" charset="0"/>
              </a:rPr>
              <a:t>у</a:t>
            </a:r>
            <a:r>
              <a:rPr kumimoji="1" lang="ru-RU" sz="2400" b="1" u="none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ru-RU" sz="2400" b="1" u="none" dirty="0" err="1" smtClean="0">
                <a:solidFill>
                  <a:schemeClr val="accent2"/>
                </a:solidFill>
                <a:latin typeface="Times New Roman" pitchFamily="18" charset="0"/>
              </a:rPr>
              <a:t>вигляді</a:t>
            </a:r>
            <a:r>
              <a:rPr kumimoji="1" lang="ru-RU" sz="2400" b="1" u="none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ru-RU" sz="2400" b="1" u="none" dirty="0" err="1" smtClean="0">
                <a:solidFill>
                  <a:schemeClr val="accent2"/>
                </a:solidFill>
                <a:latin typeface="Times New Roman" pitchFamily="18" charset="0"/>
              </a:rPr>
              <a:t>подарунка</a:t>
            </a:r>
            <a:r>
              <a:rPr kumimoji="1" lang="ru-RU" sz="2400" b="1" u="none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ru-RU" sz="2400" b="1" u="none" dirty="0" err="1" smtClean="0">
                <a:solidFill>
                  <a:schemeClr val="accent2"/>
                </a:solidFill>
                <a:latin typeface="Times New Roman" pitchFamily="18" charset="0"/>
              </a:rPr>
              <a:t>різним</a:t>
            </a:r>
            <a:r>
              <a:rPr kumimoji="1" lang="ru-RU" sz="2400" b="1" u="none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ru-RU" sz="2400" b="1" u="none" dirty="0">
                <a:solidFill>
                  <a:schemeClr val="accent2"/>
                </a:solidFill>
                <a:latin typeface="Times New Roman" pitchFamily="18" charset="0"/>
              </a:rPr>
              <a:t>знаменитостям.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6699" y="3272034"/>
            <a:ext cx="79060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Задача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Задача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Задача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Задача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333399"/>
                </a:solidFill>
                <a:latin typeface="Monotype Corsiva" pitchFamily="66" charset="0"/>
              </a:rPr>
              <a:t>Визначте</a:t>
            </a:r>
            <a:r>
              <a:rPr lang="ru-RU" b="1" dirty="0" smtClean="0">
                <a:solidFill>
                  <a:srgbClr val="333399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333399"/>
                </a:solidFill>
                <a:latin typeface="Monotype Corsiva" pitchFamily="66" charset="0"/>
              </a:rPr>
              <a:t>кількість</a:t>
            </a:r>
            <a:r>
              <a:rPr lang="ru-RU" b="1" dirty="0" smtClean="0">
                <a:solidFill>
                  <a:srgbClr val="333399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333399"/>
                </a:solidFill>
                <a:latin typeface="Monotype Corsiva" pitchFamily="66" charset="0"/>
              </a:rPr>
              <a:t>граней, вершин </a:t>
            </a:r>
            <a:r>
              <a:rPr lang="ru-RU" b="1" dirty="0" smtClean="0">
                <a:solidFill>
                  <a:srgbClr val="333399"/>
                </a:solidFill>
                <a:latin typeface="Monotype Corsiva" pitchFamily="66" charset="0"/>
              </a:rPr>
              <a:t>і ребер </a:t>
            </a:r>
            <a:r>
              <a:rPr lang="ru-RU" b="1" dirty="0">
                <a:solidFill>
                  <a:srgbClr val="333399"/>
                </a:solidFill>
                <a:latin typeface="Monotype Corsiva" pitchFamily="66" charset="0"/>
              </a:rPr>
              <a:t>многогранника, </a:t>
            </a:r>
            <a:r>
              <a:rPr lang="ru-RU" b="1" dirty="0" err="1" smtClean="0">
                <a:solidFill>
                  <a:srgbClr val="333399"/>
                </a:solidFill>
                <a:latin typeface="Monotype Corsiva" pitchFamily="66" charset="0"/>
              </a:rPr>
              <a:t>зображеного</a:t>
            </a:r>
            <a:r>
              <a:rPr lang="ru-RU" b="1" dirty="0" smtClean="0">
                <a:solidFill>
                  <a:srgbClr val="333399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333399"/>
                </a:solidFill>
                <a:latin typeface="Monotype Corsiva" pitchFamily="66" charset="0"/>
              </a:rPr>
              <a:t>на </a:t>
            </a:r>
            <a:r>
              <a:rPr lang="ru-RU" b="1" dirty="0" smtClean="0">
                <a:solidFill>
                  <a:srgbClr val="333399"/>
                </a:solidFill>
                <a:latin typeface="Monotype Corsiva" pitchFamily="66" charset="0"/>
              </a:rPr>
              <a:t>рисунку . </a:t>
            </a:r>
            <a:r>
              <a:rPr lang="ru-RU" b="1" dirty="0" err="1" smtClean="0">
                <a:solidFill>
                  <a:srgbClr val="333399"/>
                </a:solidFill>
                <a:latin typeface="Monotype Corsiva" pitchFamily="66" charset="0"/>
              </a:rPr>
              <a:t>Перевірте</a:t>
            </a:r>
            <a:r>
              <a:rPr lang="ru-RU" b="1" dirty="0" smtClean="0">
                <a:solidFill>
                  <a:srgbClr val="333399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333399"/>
                </a:solidFill>
                <a:latin typeface="Monotype Corsiva" pitchFamily="66" charset="0"/>
              </a:rPr>
              <a:t>виконання</a:t>
            </a:r>
            <a:r>
              <a:rPr lang="ru-RU" b="1" dirty="0" smtClean="0">
                <a:solidFill>
                  <a:srgbClr val="333399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333399"/>
                </a:solidFill>
                <a:latin typeface="Monotype Corsiva" pitchFamily="66" charset="0"/>
              </a:rPr>
              <a:t>формули</a:t>
            </a:r>
            <a:r>
              <a:rPr lang="ru-RU" b="1" dirty="0" smtClean="0">
                <a:solidFill>
                  <a:srgbClr val="333399"/>
                </a:solidFill>
                <a:latin typeface="Monotype Corsiva" pitchFamily="66" charset="0"/>
              </a:rPr>
              <a:t> Эйлера </a:t>
            </a:r>
            <a:r>
              <a:rPr lang="ru-RU" b="1" dirty="0">
                <a:solidFill>
                  <a:srgbClr val="333399"/>
                </a:solidFill>
                <a:latin typeface="Monotype Corsiva" pitchFamily="66" charset="0"/>
              </a:rPr>
              <a:t>для данного многогранника</a:t>
            </a:r>
            <a:endParaRPr lang="ru-RU" dirty="0"/>
          </a:p>
        </p:txBody>
      </p:sp>
      <p:pic>
        <p:nvPicPr>
          <p:cNvPr id="7" name="Picture 11" descr="Рисунок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6820" y="1909413"/>
            <a:ext cx="2499360" cy="390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19342"/>
            <a:ext cx="2084388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2779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Відповідь</a:t>
            </a:r>
            <a:r>
              <a:rPr lang="ru-RU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6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 dirty="0">
                <a:solidFill>
                  <a:srgbClr val="0070C0"/>
                </a:solidFill>
                <a:latin typeface="Georgia" pitchFamily="18" charset="0"/>
              </a:rPr>
              <a:t>Г=12</a:t>
            </a:r>
          </a:p>
          <a:p>
            <a:pPr>
              <a:buFont typeface="Wingdings" pitchFamily="2" charset="2"/>
              <a:buNone/>
            </a:pPr>
            <a:r>
              <a:rPr lang="ru-RU" b="1" i="1" dirty="0">
                <a:solidFill>
                  <a:srgbClr val="0070C0"/>
                </a:solidFill>
                <a:latin typeface="Georgia" pitchFamily="18" charset="0"/>
              </a:rPr>
              <a:t>В=10</a:t>
            </a:r>
          </a:p>
          <a:p>
            <a:pPr>
              <a:buFont typeface="Wingdings" pitchFamily="2" charset="2"/>
              <a:buNone/>
            </a:pPr>
            <a:r>
              <a:rPr lang="ru-RU" b="1" i="1" dirty="0">
                <a:solidFill>
                  <a:srgbClr val="0070C0"/>
                </a:solidFill>
                <a:latin typeface="Georgia" pitchFamily="18" charset="0"/>
              </a:rPr>
              <a:t>Р=20</a:t>
            </a:r>
          </a:p>
          <a:p>
            <a:pPr>
              <a:buFont typeface="Wingdings" pitchFamily="2" charset="2"/>
              <a:buNone/>
            </a:pPr>
            <a:r>
              <a:rPr lang="ru-RU" b="1" i="1" dirty="0">
                <a:solidFill>
                  <a:srgbClr val="0070C0"/>
                </a:solidFill>
                <a:latin typeface="Georgia" pitchFamily="18" charset="0"/>
              </a:rPr>
              <a:t>Г+В=12+10=22</a:t>
            </a:r>
          </a:p>
          <a:p>
            <a:pPr>
              <a:buFont typeface="Wingdings" pitchFamily="2" charset="2"/>
              <a:buNone/>
            </a:pPr>
            <a:r>
              <a:rPr lang="uk-UA" b="1" i="1" dirty="0" smtClean="0">
                <a:solidFill>
                  <a:srgbClr val="0070C0"/>
                </a:solidFill>
                <a:latin typeface="Georgia" pitchFamily="18" charset="0"/>
              </a:rPr>
              <a:t>Г+В-Р=22-20=2</a:t>
            </a:r>
            <a:endParaRPr lang="ru-RU" b="1" i="1" dirty="0">
              <a:solidFill>
                <a:srgbClr val="0070C0"/>
              </a:solidFill>
              <a:latin typeface="Georgia" pitchFamily="18" charset="0"/>
            </a:endParaRPr>
          </a:p>
          <a:p>
            <a:endParaRPr lang="ru-RU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8" name="Picture 4" descr="art_3_5_clip_image0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497" y="1700808"/>
            <a:ext cx="2245015" cy="351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6850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i="1" dirty="0" smtClean="0">
                <a:solidFill>
                  <a:srgbClr val="6600CC"/>
                </a:solidFill>
              </a:rPr>
              <a:t>Тестова робота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/>
              <a:t>1.Яке з наведених тверджень стосовно правильних многогранників неправильне?</a:t>
            </a:r>
          </a:p>
          <a:p>
            <a:pPr marL="0" indent="0">
              <a:buNone/>
            </a:pPr>
            <a:r>
              <a:rPr lang="uk-UA" sz="1800" dirty="0"/>
              <a:t>а</a:t>
            </a:r>
            <a:r>
              <a:rPr lang="uk-UA" sz="1800" dirty="0" smtClean="0"/>
              <a:t>) Тільки у трьох правильних многогранників гранями є правильні трикутники;</a:t>
            </a:r>
          </a:p>
          <a:p>
            <a:pPr marL="0" indent="0">
              <a:buNone/>
            </a:pPr>
            <a:r>
              <a:rPr lang="uk-UA" sz="1800" dirty="0"/>
              <a:t>б</a:t>
            </a:r>
            <a:r>
              <a:rPr lang="uk-UA" sz="1800" dirty="0" smtClean="0"/>
              <a:t>)Тільки в одного правильного многогранника гранями є квадрати;</a:t>
            </a:r>
          </a:p>
          <a:p>
            <a:pPr marL="0" indent="0">
              <a:buNone/>
            </a:pPr>
            <a:r>
              <a:rPr lang="uk-UA" sz="1800" dirty="0" smtClean="0"/>
              <a:t>в)Тільки </a:t>
            </a:r>
            <a:r>
              <a:rPr lang="uk-UA" sz="1800" dirty="0"/>
              <a:t>в одного правильного </a:t>
            </a:r>
            <a:r>
              <a:rPr lang="uk-UA" sz="1800" dirty="0" smtClean="0"/>
              <a:t>многогранника гранями є правильні шестикутники;</a:t>
            </a:r>
          </a:p>
          <a:p>
            <a:pPr marL="0" indent="0">
              <a:buNone/>
            </a:pPr>
            <a:r>
              <a:rPr lang="uk-UA" sz="1800" dirty="0" smtClean="0"/>
              <a:t>г)Тільки </a:t>
            </a:r>
            <a:r>
              <a:rPr lang="uk-UA" sz="1800" dirty="0"/>
              <a:t>в одного правильного </a:t>
            </a:r>
            <a:r>
              <a:rPr lang="uk-UA" sz="1800" dirty="0" smtClean="0"/>
              <a:t>многогранника гранями є правильні п</a:t>
            </a:r>
            <a:r>
              <a:rPr lang="en-US" sz="1800" dirty="0" smtClean="0"/>
              <a:t>’</a:t>
            </a:r>
            <a:r>
              <a:rPr lang="uk-UA" sz="1800" dirty="0" err="1" smtClean="0"/>
              <a:t>ятикутники</a:t>
            </a:r>
            <a:r>
              <a:rPr lang="uk-UA" sz="1800" dirty="0" smtClean="0"/>
              <a:t>.</a:t>
            </a:r>
          </a:p>
          <a:p>
            <a:pPr marL="0" indent="0">
              <a:buNone/>
            </a:pPr>
            <a:r>
              <a:rPr lang="uk-UA" sz="1800" dirty="0"/>
              <a:t>2. Який правильний многогранник має вісім граней?</a:t>
            </a:r>
          </a:p>
          <a:p>
            <a:pPr marL="0" indent="0">
              <a:buNone/>
            </a:pPr>
            <a:r>
              <a:rPr lang="uk-UA" sz="1800" dirty="0"/>
              <a:t>а) Куб;</a:t>
            </a:r>
            <a:r>
              <a:rPr lang="en-US" sz="1800" dirty="0"/>
              <a:t>  </a:t>
            </a:r>
            <a:r>
              <a:rPr lang="uk-UA" sz="1800" dirty="0"/>
              <a:t>б</a:t>
            </a:r>
            <a:r>
              <a:rPr lang="en-US" sz="1800" dirty="0"/>
              <a:t>)</a:t>
            </a:r>
            <a:r>
              <a:rPr lang="uk-UA" sz="1800" dirty="0"/>
              <a:t>Октаедр;</a:t>
            </a:r>
            <a:r>
              <a:rPr lang="en-US" sz="1800" dirty="0"/>
              <a:t>   </a:t>
            </a:r>
            <a:r>
              <a:rPr lang="uk-UA" sz="1800" dirty="0"/>
              <a:t>в</a:t>
            </a:r>
            <a:r>
              <a:rPr lang="en-US" sz="1800" dirty="0"/>
              <a:t>)</a:t>
            </a:r>
            <a:r>
              <a:rPr lang="uk-UA" sz="1800" dirty="0"/>
              <a:t>Додекаедр;  г) Ікосаедр.</a:t>
            </a:r>
          </a:p>
          <a:p>
            <a:pPr marL="0" indent="0">
              <a:buNone/>
            </a:pPr>
            <a:r>
              <a:rPr lang="uk-UA" sz="1800" dirty="0"/>
              <a:t>3. Який правильний многогранник має шість ребер?</a:t>
            </a:r>
          </a:p>
          <a:p>
            <a:pPr marL="0" indent="0">
              <a:buNone/>
            </a:pPr>
            <a:r>
              <a:rPr lang="uk-UA" sz="1800" dirty="0"/>
              <a:t>а)Тетраедр;  б) Октаедр;  в) Додекаедр;   г) Ікосаедр.</a:t>
            </a:r>
          </a:p>
          <a:p>
            <a:pPr marL="0" indent="0">
              <a:buNone/>
            </a:pPr>
            <a:r>
              <a:rPr lang="uk-UA" sz="1800" dirty="0"/>
              <a:t>4. Який правильний многогранник має 20 вершин?</a:t>
            </a:r>
          </a:p>
          <a:p>
            <a:pPr marL="0" indent="0">
              <a:buNone/>
            </a:pPr>
            <a:r>
              <a:rPr lang="uk-UA" sz="1800" dirty="0"/>
              <a:t>а) Тетраедр;  б) Октаедр;  в) Додекаедр;  г) Ікосаедр</a:t>
            </a:r>
            <a:r>
              <a:rPr lang="uk-UA" sz="1800" dirty="0" smtClean="0"/>
              <a:t>.</a:t>
            </a:r>
          </a:p>
          <a:p>
            <a:pPr marL="0" indent="0">
              <a:buNone/>
            </a:pPr>
            <a:r>
              <a:rPr lang="uk-UA" sz="1800" dirty="0"/>
              <a:t>5. У якого правильного многогранника </a:t>
            </a:r>
            <a:r>
              <a:rPr lang="uk-UA" sz="1800" dirty="0" smtClean="0"/>
              <a:t>сума </a:t>
            </a:r>
            <a:r>
              <a:rPr lang="uk-UA" sz="1800" dirty="0"/>
              <a:t>плоских кутів при одній вершині дорівнює 240</a:t>
            </a:r>
            <a:r>
              <a:rPr lang="en-US" sz="1800" dirty="0"/>
              <a:t>º</a:t>
            </a:r>
            <a:r>
              <a:rPr lang="uk-UA" sz="1800" dirty="0"/>
              <a:t>?</a:t>
            </a:r>
            <a:br>
              <a:rPr lang="uk-UA" sz="1800" dirty="0"/>
            </a:br>
            <a:r>
              <a:rPr lang="uk-UA" sz="1800" dirty="0"/>
              <a:t>а) Куб;  б</a:t>
            </a:r>
            <a:r>
              <a:rPr lang="en-US" sz="1800" dirty="0"/>
              <a:t>)</a:t>
            </a:r>
            <a:r>
              <a:rPr lang="uk-UA" sz="1800" dirty="0"/>
              <a:t> Октаедр;   в</a:t>
            </a:r>
            <a:r>
              <a:rPr lang="en-US" sz="1800" dirty="0"/>
              <a:t>) </a:t>
            </a:r>
            <a:r>
              <a:rPr lang="uk-UA" sz="1800" dirty="0"/>
              <a:t>Додекаедр;   г</a:t>
            </a:r>
            <a:r>
              <a:rPr lang="en-US" sz="1800" dirty="0"/>
              <a:t>) </a:t>
            </a:r>
            <a:r>
              <a:rPr lang="uk-UA" sz="1800" dirty="0"/>
              <a:t>Ікосаедр.</a:t>
            </a:r>
            <a:br>
              <a:rPr lang="uk-UA" sz="1800" dirty="0"/>
            </a:br>
            <a:endParaRPr lang="uk-UA" sz="1800" dirty="0"/>
          </a:p>
          <a:p>
            <a:pPr marL="457200" indent="-457200">
              <a:buFont typeface="+mj-lt"/>
              <a:buAutoNum type="alphaLcParenR"/>
            </a:pPr>
            <a:endParaRPr lang="ru-RU" sz="24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Picture 14" descr="http://www.gifpark.su/Gifs/THINGS/GAMBLE/s1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17232"/>
            <a:ext cx="8858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9503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marL="457200" indent="-457200" algn="l"/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b="1" i="1" dirty="0">
                <a:solidFill>
                  <a:srgbClr val="6600CC"/>
                </a:solidFill>
              </a:rPr>
              <a:t>Правильні відповіді:</a:t>
            </a:r>
            <a:br>
              <a:rPr lang="uk-UA" sz="2400" b="1" i="1" dirty="0">
                <a:solidFill>
                  <a:srgbClr val="6600CC"/>
                </a:solidFill>
              </a:rPr>
            </a:br>
            <a:r>
              <a:rPr lang="uk-UA" sz="2400" b="1" i="1" dirty="0" smtClean="0">
                <a:solidFill>
                  <a:srgbClr val="6600CC"/>
                </a:solidFill>
              </a:rPr>
              <a:t>1. в</a:t>
            </a:r>
            <a:r>
              <a:rPr lang="en-US" sz="2400" b="1" i="1" dirty="0">
                <a:solidFill>
                  <a:srgbClr val="6600CC"/>
                </a:solidFill>
              </a:rPr>
              <a:t>)</a:t>
            </a:r>
            <a:br>
              <a:rPr lang="en-US" sz="2400" b="1" i="1" dirty="0">
                <a:solidFill>
                  <a:srgbClr val="6600CC"/>
                </a:solidFill>
              </a:rPr>
            </a:br>
            <a:r>
              <a:rPr lang="uk-UA" sz="2400" b="1" i="1" dirty="0" smtClean="0">
                <a:solidFill>
                  <a:srgbClr val="6600CC"/>
                </a:solidFill>
              </a:rPr>
              <a:t>2. б</a:t>
            </a:r>
            <a:r>
              <a:rPr lang="en-US" sz="2400" b="1" i="1" dirty="0">
                <a:solidFill>
                  <a:srgbClr val="6600CC"/>
                </a:solidFill>
              </a:rPr>
              <a:t>)</a:t>
            </a:r>
            <a:br>
              <a:rPr lang="en-US" sz="2400" b="1" i="1" dirty="0">
                <a:solidFill>
                  <a:srgbClr val="6600CC"/>
                </a:solidFill>
              </a:rPr>
            </a:br>
            <a:r>
              <a:rPr lang="uk-UA" sz="2400" b="1" i="1" dirty="0" smtClean="0">
                <a:solidFill>
                  <a:srgbClr val="6600CC"/>
                </a:solidFill>
              </a:rPr>
              <a:t>3. а</a:t>
            </a:r>
            <a:r>
              <a:rPr lang="en-US" sz="2400" b="1" i="1" dirty="0">
                <a:solidFill>
                  <a:srgbClr val="6600CC"/>
                </a:solidFill>
              </a:rPr>
              <a:t>)</a:t>
            </a:r>
            <a:br>
              <a:rPr lang="en-US" sz="2400" b="1" i="1" dirty="0">
                <a:solidFill>
                  <a:srgbClr val="6600CC"/>
                </a:solidFill>
              </a:rPr>
            </a:br>
            <a:r>
              <a:rPr lang="uk-UA" sz="2400" b="1" i="1" dirty="0" smtClean="0">
                <a:solidFill>
                  <a:srgbClr val="6600CC"/>
                </a:solidFill>
              </a:rPr>
              <a:t>4. г</a:t>
            </a:r>
            <a:r>
              <a:rPr lang="en-US" sz="2400" b="1" i="1" dirty="0">
                <a:solidFill>
                  <a:srgbClr val="6600CC"/>
                </a:solidFill>
              </a:rPr>
              <a:t>)</a:t>
            </a:r>
            <a:br>
              <a:rPr lang="en-US" sz="2400" b="1" i="1" dirty="0">
                <a:solidFill>
                  <a:srgbClr val="6600CC"/>
                </a:solidFill>
              </a:rPr>
            </a:br>
            <a:r>
              <a:rPr lang="uk-UA" sz="2400" b="1" i="1" dirty="0" smtClean="0">
                <a:solidFill>
                  <a:srgbClr val="6600CC"/>
                </a:solidFill>
              </a:rPr>
              <a:t>5. б</a:t>
            </a:r>
            <a:r>
              <a:rPr lang="en-US" sz="2400" b="1" i="1" dirty="0">
                <a:solidFill>
                  <a:srgbClr val="6600CC"/>
                </a:solidFill>
              </a:rPr>
              <a:t>)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2564552"/>
              </p:ext>
            </p:extLst>
          </p:nvPr>
        </p:nvGraphicFramePr>
        <p:xfrm>
          <a:off x="1187624" y="2852936"/>
          <a:ext cx="6912768" cy="309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456384"/>
              </a:tblGrid>
              <a:tr h="8092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-Bold" charset="0"/>
                          <a:ea typeface="MS Mincho" pitchFamily="49" charset="-128"/>
                          <a:cs typeface="Times New Roman" pitchFamily="18" charset="0"/>
                        </a:rPr>
                        <a:t>Кількість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-Bold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-Bold" charset="0"/>
                          <a:ea typeface="MS Mincho" pitchFamily="49" charset="-128"/>
                          <a:cs typeface="Times New Roman" pitchFamily="18" charset="0"/>
                        </a:rPr>
                        <a:t>правильних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-Bold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-Bold" charset="0"/>
                          <a:ea typeface="MS Mincho" pitchFamily="49" charset="-128"/>
                          <a:cs typeface="Times New Roman" pitchFamily="18" charset="0"/>
                        </a:rPr>
                        <a:t>відповідей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-Bold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-Bold" charset="0"/>
                          <a:ea typeface="MS Mincho" pitchFamily="49" charset="-128"/>
                          <a:cs typeface="Times New Roman" pitchFamily="18" charset="0"/>
                        </a:rPr>
                        <a:t>оцінка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-Bold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04" marB="45704" horzOverflow="overflow"/>
                </a:tc>
              </a:tr>
              <a:tr h="4574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-Bold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-Bold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-Bold" charset="0"/>
                          <a:ea typeface="MS Mincho" pitchFamily="49" charset="-128"/>
                          <a:cs typeface="Times New Roman" pitchFamily="18" charset="0"/>
                        </a:rPr>
                        <a:t>10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-Bold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04" marB="45704" horzOverflow="overflow"/>
                </a:tc>
              </a:tr>
              <a:tr h="4574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-Bold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-Bold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-Bold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-Bold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04" marB="45704" horzOverflow="overflow"/>
                </a:tc>
              </a:tr>
              <a:tr h="4574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-Bold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-Bold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-Bold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-Bold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04" marB="45704" horzOverflow="overflow"/>
                </a:tc>
              </a:tr>
              <a:tr h="4574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-Bold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-Bold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-Bold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-Bold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04" marB="45704" horzOverflow="overflow"/>
                </a:tc>
              </a:tr>
              <a:tr h="4574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-Bold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-Bold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-Bold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-Bold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04" marB="45704" horzOverflow="overflow"/>
                </a:tc>
              </a:tr>
            </a:tbl>
          </a:graphicData>
        </a:graphic>
      </p:graphicFrame>
      <p:pic>
        <p:nvPicPr>
          <p:cNvPr id="9" name="Picture 16" descr="http://www.gifpark.su/Gifs/SMILES/2/36_2_25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672"/>
            <a:ext cx="115212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5755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err="1">
                <a:solidFill>
                  <a:srgbClr val="00B050"/>
                </a:solidFill>
              </a:rPr>
              <a:t>Рефлексія</a:t>
            </a:r>
            <a:r>
              <a:rPr lang="ru-RU" sz="3200" b="1" i="1" dirty="0">
                <a:solidFill>
                  <a:srgbClr val="00B050"/>
                </a:solidFill>
              </a:rPr>
              <a:t> </a:t>
            </a:r>
            <a:r>
              <a:rPr lang="ru-RU" sz="3200" b="1" i="1" dirty="0" err="1">
                <a:solidFill>
                  <a:srgbClr val="00B050"/>
                </a:solidFill>
              </a:rPr>
              <a:t>діяльності</a:t>
            </a:r>
            <a:r>
              <a:rPr lang="ru-RU" sz="3200" b="1" i="1" dirty="0">
                <a:solidFill>
                  <a:srgbClr val="00B050"/>
                </a:solidFill>
              </a:rPr>
              <a:t> </a:t>
            </a:r>
            <a:r>
              <a:rPr lang="ru-RU" sz="3200" b="1" i="1" dirty="0" err="1">
                <a:solidFill>
                  <a:srgbClr val="00B050"/>
                </a:solidFill>
              </a:rPr>
              <a:t>учнів</a:t>
            </a:r>
            <a:r>
              <a:rPr lang="ru-RU" sz="3200" b="1" i="1" dirty="0">
                <a:solidFill>
                  <a:srgbClr val="00B050"/>
                </a:solidFill>
              </a:rPr>
              <a:t> на </a:t>
            </a:r>
            <a:r>
              <a:rPr lang="ru-RU" sz="3200" b="1" i="1" dirty="0" err="1">
                <a:solidFill>
                  <a:srgbClr val="00B050"/>
                </a:solidFill>
              </a:rPr>
              <a:t>уроці</a:t>
            </a:r>
            <a:r>
              <a:rPr lang="ru-RU" sz="3200" b="1" i="1" dirty="0">
                <a:solidFill>
                  <a:srgbClr val="00B050"/>
                </a:solidFill>
              </a:rPr>
              <a:t>.</a:t>
            </a:r>
            <a:br>
              <a:rPr lang="ru-RU" sz="3200" b="1" i="1" dirty="0">
                <a:solidFill>
                  <a:srgbClr val="00B050"/>
                </a:solidFill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i="1" dirty="0"/>
              <a:t> </a:t>
            </a:r>
            <a:r>
              <a:rPr lang="ru-RU" sz="2400" b="1" i="1" dirty="0" smtClean="0"/>
              <a:t>      </a:t>
            </a:r>
            <a:r>
              <a:rPr lang="uk-UA" sz="2400" dirty="0" smtClean="0"/>
              <a:t> </a:t>
            </a:r>
            <a:r>
              <a:rPr lang="ru-RU" sz="2400" dirty="0"/>
              <a:t>-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сподобалося</a:t>
            </a:r>
            <a:r>
              <a:rPr lang="ru-RU" sz="2400" dirty="0"/>
              <a:t> на </a:t>
            </a:r>
            <a:r>
              <a:rPr lang="ru-RU" sz="2400" dirty="0" err="1"/>
              <a:t>уроці</a:t>
            </a:r>
            <a:r>
              <a:rPr lang="ru-RU" sz="2400" dirty="0" smtClean="0"/>
              <a:t>?</a:t>
            </a:r>
            <a:br>
              <a:rPr lang="ru-RU" sz="2400" dirty="0" smtClean="0"/>
            </a:br>
            <a:r>
              <a:rPr lang="uk-UA" sz="2400" dirty="0" smtClean="0"/>
              <a:t>        </a:t>
            </a:r>
            <a:r>
              <a:rPr lang="ru-RU" sz="2400" dirty="0" smtClean="0"/>
              <a:t>-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цікавий</a:t>
            </a:r>
            <a:r>
              <a:rPr lang="ru-RU" sz="2400" dirty="0" smtClean="0"/>
              <a:t>?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- </a:t>
            </a:r>
            <a:r>
              <a:rPr lang="ru-RU" sz="2400" dirty="0" err="1"/>
              <a:t>Зв'язок</a:t>
            </a:r>
            <a:r>
              <a:rPr lang="ru-RU" sz="2400" dirty="0"/>
              <a:t> </a:t>
            </a:r>
            <a:r>
              <a:rPr lang="ru-RU" sz="2400" dirty="0" err="1"/>
              <a:t>геометрії</a:t>
            </a:r>
            <a:r>
              <a:rPr lang="ru-RU" sz="2400" dirty="0"/>
              <a:t>, з </a:t>
            </a:r>
            <a:r>
              <a:rPr lang="ru-RU" sz="2400" dirty="0" err="1"/>
              <a:t>якими</a:t>
            </a:r>
            <a:r>
              <a:rPr lang="ru-RU" sz="2400" dirty="0"/>
              <a:t> науками </a:t>
            </a:r>
            <a:r>
              <a:rPr lang="ru-RU" sz="2400" dirty="0" err="1"/>
              <a:t>ви</a:t>
            </a:r>
            <a:r>
              <a:rPr lang="ru-RU" sz="2400" dirty="0"/>
              <a:t> </a:t>
            </a:r>
            <a:r>
              <a:rPr lang="ru-RU" sz="2400" dirty="0" err="1"/>
              <a:t>побачили</a:t>
            </a:r>
            <a:r>
              <a:rPr lang="ru-RU" sz="2400" dirty="0"/>
              <a:t> </a:t>
            </a:r>
            <a:r>
              <a:rPr lang="ru-RU" sz="2400" dirty="0" err="1"/>
              <a:t>сьогодні</a:t>
            </a:r>
            <a:r>
              <a:rPr lang="ru-RU" sz="2400" dirty="0"/>
              <a:t> на </a:t>
            </a:r>
            <a:r>
              <a:rPr lang="ru-RU" sz="2400" dirty="0" err="1"/>
              <a:t>уроці</a:t>
            </a:r>
            <a:r>
              <a:rPr lang="ru-RU" sz="2400" dirty="0"/>
              <a:t>?</a:t>
            </a:r>
            <a:br>
              <a:rPr lang="ru-RU" sz="2400" dirty="0"/>
            </a:br>
            <a:r>
              <a:rPr lang="uk-UA" sz="2400" dirty="0"/>
              <a:t>        </a:t>
            </a:r>
            <a:r>
              <a:rPr lang="ru-RU" sz="2400" dirty="0"/>
              <a:t>-В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сферах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зустрітися</a:t>
            </a:r>
            <a:r>
              <a:rPr lang="ru-RU" sz="2400" dirty="0"/>
              <a:t> з </a:t>
            </a:r>
            <a:r>
              <a:rPr lang="ru-RU" sz="2400" dirty="0" err="1"/>
              <a:t>правильними</a:t>
            </a:r>
            <a:r>
              <a:rPr lang="ru-RU" sz="2400" dirty="0"/>
              <a:t> многогранниками?</a:t>
            </a:r>
            <a:br>
              <a:rPr lang="ru-RU" sz="2400" dirty="0"/>
            </a:br>
            <a:r>
              <a:rPr lang="uk-UA" sz="2400" dirty="0"/>
              <a:t>    </a:t>
            </a:r>
            <a:r>
              <a:rPr lang="uk-UA" sz="2400" dirty="0" smtClean="0"/>
              <a:t>    </a:t>
            </a:r>
            <a:r>
              <a:rPr lang="ru-RU" sz="2400" dirty="0"/>
              <a:t>- Як </a:t>
            </a:r>
            <a:r>
              <a:rPr lang="ru-RU" sz="2400" dirty="0" err="1"/>
              <a:t>ви</a:t>
            </a:r>
            <a:r>
              <a:rPr lang="ru-RU" sz="2400" dirty="0"/>
              <a:t> </a:t>
            </a:r>
            <a:r>
              <a:rPr lang="ru-RU" sz="2400" dirty="0" err="1"/>
              <a:t>думаєте</a:t>
            </a:r>
            <a:r>
              <a:rPr lang="ru-RU" sz="2400" dirty="0"/>
              <a:t>,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знадобляться</a:t>
            </a:r>
            <a:r>
              <a:rPr lang="ru-RU" sz="2400" dirty="0"/>
              <a:t> вам </a:t>
            </a:r>
            <a:r>
              <a:rPr lang="ru-RU" sz="2400" dirty="0" err="1"/>
              <a:t>знання</a:t>
            </a:r>
            <a:r>
              <a:rPr lang="ru-RU" sz="2400" dirty="0"/>
              <a:t> </a:t>
            </a:r>
            <a:r>
              <a:rPr lang="ru-RU" sz="2400" dirty="0" err="1"/>
              <a:t>даної</a:t>
            </a:r>
            <a:r>
              <a:rPr lang="ru-RU" sz="2400" dirty="0"/>
              <a:t> теми у ваш</a:t>
            </a:r>
            <a:r>
              <a:rPr lang="uk-UA" sz="2400" dirty="0" err="1"/>
              <a:t>ій</a:t>
            </a:r>
            <a:r>
              <a:rPr lang="ru-RU" sz="2400" dirty="0"/>
              <a:t> </a:t>
            </a:r>
            <a:r>
              <a:rPr lang="ru-RU" sz="2400" dirty="0" err="1"/>
              <a:t>майбутн</a:t>
            </a:r>
            <a:r>
              <a:rPr lang="uk-UA" sz="2400" dirty="0" err="1"/>
              <a:t>ій</a:t>
            </a:r>
            <a:r>
              <a:rPr lang="ru-RU" sz="2400" dirty="0"/>
              <a:t> </a:t>
            </a:r>
            <a:r>
              <a:rPr lang="ru-RU" sz="2400" dirty="0" err="1"/>
              <a:t>професії</a:t>
            </a:r>
            <a:r>
              <a:rPr lang="ru-RU" sz="2400" dirty="0"/>
              <a:t>?</a:t>
            </a:r>
          </a:p>
        </p:txBody>
      </p:sp>
      <p:pic>
        <p:nvPicPr>
          <p:cNvPr id="4" name="Picture 12" descr="http://www.gifpark.su/Gifs/THINGS/GAMBLE/d026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29200"/>
            <a:ext cx="151216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0579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0070C0"/>
                </a:solidFill>
                <a:latin typeface="Georgia" pitchFamily="18" charset="0"/>
              </a:rPr>
              <a:t>Підведення</a:t>
            </a:r>
            <a:r>
              <a:rPr lang="ru-RU" b="1" i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Georgia" pitchFamily="18" charset="0"/>
              </a:rPr>
              <a:t>підсумків</a:t>
            </a:r>
            <a:r>
              <a:rPr lang="ru-RU" b="1" i="1" dirty="0">
                <a:solidFill>
                  <a:srgbClr val="0070C0"/>
                </a:solidFill>
                <a:latin typeface="Georgia" pitchFamily="18" charset="0"/>
              </a:rPr>
              <a:t>. </a:t>
            </a:r>
            <a:endParaRPr lang="ru-RU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000" dirty="0" smtClean="0"/>
              <a:t>1.</a:t>
            </a:r>
            <a:r>
              <a:rPr lang="uk-UA" sz="2000" dirty="0"/>
              <a:t>   </a:t>
            </a:r>
            <a:r>
              <a:rPr lang="uk-UA" sz="2400" dirty="0"/>
              <a:t>  Порівняйте свої знання на початку уроку і в кінці.</a:t>
            </a:r>
            <a:endParaRPr lang="ru-RU" sz="2400" dirty="0"/>
          </a:p>
          <a:p>
            <a:pPr>
              <a:buNone/>
            </a:pPr>
            <a:r>
              <a:rPr lang="uk-UA" sz="2400" dirty="0" smtClean="0"/>
              <a:t>2.</a:t>
            </a:r>
            <a:r>
              <a:rPr lang="uk-UA" sz="2400" dirty="0"/>
              <a:t>    </a:t>
            </a:r>
            <a:r>
              <a:rPr lang="uk-UA" sz="2400" dirty="0" smtClean="0"/>
              <a:t>Які </a:t>
            </a:r>
            <a:r>
              <a:rPr lang="uk-UA" sz="2400" dirty="0"/>
              <a:t>пізнавальні процеси були задіяні на уроці </a:t>
            </a:r>
            <a:r>
              <a:rPr lang="uk-UA" sz="2400" dirty="0" smtClean="0"/>
              <a:t>найбільше?</a:t>
            </a:r>
            <a:endParaRPr lang="ru-RU" sz="2400" dirty="0"/>
          </a:p>
          <a:p>
            <a:pPr>
              <a:buNone/>
            </a:pPr>
            <a:r>
              <a:rPr lang="uk-UA" sz="2400" dirty="0" smtClean="0"/>
              <a:t>3.</a:t>
            </a:r>
            <a:r>
              <a:rPr lang="uk-UA" sz="2400" dirty="0"/>
              <a:t>    </a:t>
            </a:r>
            <a:r>
              <a:rPr lang="uk-UA" sz="2400" dirty="0" smtClean="0"/>
              <a:t>Якого </a:t>
            </a:r>
            <a:r>
              <a:rPr lang="uk-UA" sz="2400" dirty="0"/>
              <a:t>життєвого досвіду ви </a:t>
            </a:r>
            <a:r>
              <a:rPr lang="uk-UA" sz="2400" dirty="0" smtClean="0"/>
              <a:t>набули?</a:t>
            </a:r>
            <a:endParaRPr lang="ru-RU" sz="2400" dirty="0"/>
          </a:p>
          <a:p>
            <a:pPr>
              <a:buNone/>
            </a:pPr>
            <a:r>
              <a:rPr lang="uk-UA" sz="2400" dirty="0" smtClean="0"/>
              <a:t>4.    Розвитку яких рис характеру сприяв урок?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5</a:t>
            </a:r>
            <a:r>
              <a:rPr lang="uk-UA" sz="2400" dirty="0"/>
              <a:t>.    </a:t>
            </a:r>
            <a:r>
              <a:rPr lang="uk-UA" sz="2400" dirty="0" smtClean="0"/>
              <a:t>Чи </a:t>
            </a:r>
            <a:r>
              <a:rPr lang="uk-UA" sz="2400" dirty="0"/>
              <a:t>отримали ви задоволення від власної праці? Чи вичерпали ви свої можливості? Чи є бажання повторити сьогоднішні відчуття?</a:t>
            </a:r>
            <a:endParaRPr lang="ru-RU" sz="2400" dirty="0"/>
          </a:p>
          <a:p>
            <a:pPr>
              <a:buNone/>
            </a:pPr>
            <a:r>
              <a:rPr lang="uk-UA" sz="2400" dirty="0"/>
              <a:t>6.    </a:t>
            </a:r>
            <a:r>
              <a:rPr lang="uk-UA" sz="2400" dirty="0" smtClean="0"/>
              <a:t>Охарактеризуйте </a:t>
            </a:r>
            <a:r>
              <a:rPr lang="uk-UA" sz="2400" dirty="0"/>
              <a:t>свій емоційний стан протягом уроку </a:t>
            </a:r>
            <a:r>
              <a:rPr lang="uk-UA" sz="2400" dirty="0" smtClean="0"/>
              <a:t>та </a:t>
            </a:r>
            <a:r>
              <a:rPr lang="uk-UA" sz="2400" dirty="0"/>
              <a:t>в кінці </a:t>
            </a:r>
            <a:r>
              <a:rPr lang="uk-UA" sz="2400" dirty="0" smtClean="0"/>
              <a:t>уроку.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Picture 16" descr="http://www.gifpark.su/Gifs/SMILES/2/36_2_2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8760" y="5301208"/>
            <a:ext cx="143568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3266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735013" y="701701"/>
            <a:ext cx="7696200" cy="42894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4000" b="1" i="1" dirty="0" smtClean="0">
                <a:solidFill>
                  <a:srgbClr val="F60000"/>
                </a:solidFill>
                <a:latin typeface="Times New Roman" pitchFamily="18" charset="0"/>
              </a:rPr>
              <a:t>Домашнє завдання</a:t>
            </a:r>
          </a:p>
          <a:p>
            <a:pPr eaLnBrk="1" hangingPunct="1">
              <a:buFontTx/>
              <a:buNone/>
            </a:pPr>
            <a:r>
              <a:rPr lang="uk-UA" sz="4000" b="1" dirty="0" smtClean="0">
                <a:solidFill>
                  <a:srgbClr val="000066"/>
                </a:solidFill>
                <a:latin typeface="Times New Roman" pitchFamily="18" charset="0"/>
              </a:rPr>
              <a:t>  </a:t>
            </a:r>
            <a:r>
              <a:rPr lang="uk-UA" sz="3600" b="1" i="1" dirty="0" smtClean="0">
                <a:solidFill>
                  <a:srgbClr val="000066"/>
                </a:solidFill>
                <a:latin typeface="Georgia" pitchFamily="18" charset="0"/>
              </a:rPr>
              <a:t>Виготовити моделі </a:t>
            </a:r>
          </a:p>
          <a:p>
            <a:pPr eaLnBrk="1" hangingPunct="1">
              <a:buFontTx/>
              <a:buNone/>
            </a:pPr>
            <a:r>
              <a:rPr lang="uk-UA" sz="3600" b="1" i="1" dirty="0" smtClean="0">
                <a:solidFill>
                  <a:srgbClr val="000066"/>
                </a:solidFill>
                <a:latin typeface="Georgia" pitchFamily="18" charset="0"/>
              </a:rPr>
              <a:t>5 правильних многогранників.</a:t>
            </a:r>
          </a:p>
          <a:p>
            <a:pPr eaLnBrk="1" hangingPunct="1">
              <a:buFontTx/>
              <a:buNone/>
            </a:pPr>
            <a:r>
              <a:rPr lang="uk-UA" sz="3600" b="1" i="1" dirty="0" smtClean="0">
                <a:solidFill>
                  <a:srgbClr val="000066"/>
                </a:solidFill>
                <a:latin typeface="Georgia" pitchFamily="18" charset="0"/>
              </a:rPr>
              <a:t>По бажанню – </a:t>
            </a:r>
            <a:r>
              <a:rPr lang="uk-UA" sz="3600" b="1" i="1" dirty="0" err="1" smtClean="0">
                <a:solidFill>
                  <a:srgbClr val="000066"/>
                </a:solidFill>
                <a:latin typeface="Georgia" pitchFamily="18" charset="0"/>
              </a:rPr>
              <a:t>напівправильних</a:t>
            </a:r>
            <a:r>
              <a:rPr lang="uk-UA" sz="3600" b="1" i="1" dirty="0" smtClean="0">
                <a:solidFill>
                  <a:srgbClr val="000066"/>
                </a:solidFill>
                <a:latin typeface="Georgia" pitchFamily="18" charset="0"/>
              </a:rPr>
              <a:t> і зірчастих (додаткова оцінка).</a:t>
            </a:r>
            <a:endParaRPr lang="en-US" sz="3600" b="1" i="1" dirty="0" smtClean="0">
              <a:solidFill>
                <a:srgbClr val="000066"/>
              </a:solidFill>
              <a:latin typeface="Georgia" pitchFamily="18" charset="0"/>
            </a:endParaRPr>
          </a:p>
          <a:p>
            <a:pPr eaLnBrk="1" hangingPunct="1">
              <a:buFontTx/>
              <a:buNone/>
            </a:pPr>
            <a:endParaRPr lang="ru-RU" sz="3600" b="1" i="1" dirty="0" smtClean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725144"/>
            <a:ext cx="43211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4432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solidFill>
                  <a:srgbClr val="CC0099"/>
                </a:solidFill>
                <a:latin typeface="Georgia" pitchFamily="18" charset="0"/>
              </a:rPr>
              <a:t>Диференційовані завдання</a:t>
            </a:r>
            <a:endParaRPr lang="ru-RU" sz="3600" b="1" i="1" dirty="0">
              <a:solidFill>
                <a:srgbClr val="CC0099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(Середній  та достатній рівень)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Площа поверхні правильного ікосаедра дорівнює 360 см</a:t>
            </a:r>
            <a:r>
              <a:rPr lang="uk-UA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Знайдіть площу однієї грані та ребро ікосаедра.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Задача 2. 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Скільки ребер може виходити з вершини правильного многогранника? (Розгляньте на прикладах).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Задача 3.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Знайдіть об’єм правильного тетраедра, площа поверхні якого дорівнює  12 дм</a:t>
            </a:r>
            <a:r>
              <a:rPr lang="uk-UA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           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(Високий рівень)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Основою піраміди є грань куба, а вершиною – його центр. Знайдіть об’єм піраміди, якщо ребро куба дорівнює 3 см.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Задача 2.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Під яким кутом з центра куба видно його ребро?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10" descr="http://klub-drug.ru/wp-content/uploads/2011/04/4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86063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2349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Епіграф</a:t>
            </a:r>
            <a:r>
              <a:rPr lang="uk-UA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Правильних многогранників</a:t>
            </a:r>
          </a:p>
          <a:p>
            <a:pPr marL="630238" indent="2244725">
              <a:buNone/>
            </a:pPr>
            <a:r>
              <a:rPr lang="uk-UA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       надзвичайно мало,</a:t>
            </a:r>
            <a:endParaRPr lang="uk-UA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 але цей дуже скромний за кількістю </a:t>
            </a:r>
          </a:p>
          <a:p>
            <a:pPr>
              <a:buNone/>
            </a:pPr>
            <a:r>
              <a:rPr lang="uk-UA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загін зумів</a:t>
            </a:r>
            <a:endParaRPr lang="uk-UA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 пробитись у найбільші глибини </a:t>
            </a:r>
          </a:p>
          <a:p>
            <a:pPr>
              <a:buNone/>
            </a:pPr>
            <a:r>
              <a:rPr lang="uk-UA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різних наук.</a:t>
            </a:r>
            <a:endParaRPr lang="uk-UA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                                                              </a:t>
            </a:r>
            <a:r>
              <a:rPr lang="uk-UA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uk-UA" b="1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Керролл</a:t>
            </a:r>
            <a:endParaRPr lang="uk-UA" i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70C0"/>
                </a:solidFill>
                <a:latin typeface="Georgia" pitchFamily="18" charset="0"/>
              </a:rPr>
              <a:t>Висновки</a:t>
            </a:r>
            <a:endParaRPr lang="ru-RU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indent="377825">
              <a:lnSpc>
                <a:spcPct val="80000"/>
              </a:lnSpc>
              <a:buFontTx/>
              <a:buNone/>
            </a:pPr>
            <a:r>
              <a:rPr lang="uk-UA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Правильні </a:t>
            </a:r>
            <a:r>
              <a:rPr lang="uk-UA" sz="2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многранники</a:t>
            </a:r>
            <a:r>
              <a:rPr lang="uk-UA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існували на Землі задовго до появи на ній людини – куби кам'яної солі, </a:t>
            </a:r>
            <a:r>
              <a:rPr lang="uk-UA" sz="240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тетраедри </a:t>
            </a:r>
            <a:r>
              <a:rPr lang="uk-UA" sz="240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сірчанокислого </a:t>
            </a:r>
            <a:r>
              <a:rPr lang="uk-UA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натрію, октаедри хромових </a:t>
            </a:r>
            <a:r>
              <a:rPr lang="uk-UA" sz="24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квасців</a:t>
            </a:r>
            <a:r>
              <a:rPr lang="uk-UA" sz="2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ікосаедри бору і додекаедри радіолярію та макроскопічних морських організмів.</a:t>
            </a:r>
          </a:p>
          <a:p>
            <a:pPr indent="377825">
              <a:lnSpc>
                <a:spcPct val="80000"/>
              </a:lnSpc>
              <a:buFontTx/>
              <a:buNone/>
            </a:pPr>
            <a:endParaRPr lang="uk-UA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77825">
              <a:lnSpc>
                <a:spcPct val="80000"/>
              </a:lnSpc>
              <a:buFontTx/>
              <a:buNone/>
            </a:pPr>
            <a:r>
              <a:rPr lang="uk-UA" sz="24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Але тільки геометр побачив в них порядок і систему </a:t>
            </a:r>
            <a:r>
              <a:rPr lang="uk-UA" sz="2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задовго до </a:t>
            </a:r>
            <a:r>
              <a:rPr lang="uk-UA" sz="24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того, як фізики проникли в таємницю будови речовини.</a:t>
            </a:r>
          </a:p>
          <a:p>
            <a:pPr indent="377825">
              <a:lnSpc>
                <a:spcPct val="80000"/>
              </a:lnSpc>
              <a:buFontTx/>
              <a:buNone/>
            </a:pPr>
            <a:endParaRPr lang="uk-UA" sz="2400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77825">
              <a:lnSpc>
                <a:spcPct val="80000"/>
              </a:lnSpc>
              <a:buFontTx/>
              <a:buNone/>
            </a:pPr>
            <a:r>
              <a:rPr lang="uk-UA" sz="24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Геометрія з її прозорою логікою, чіткістю побудов відкрила    </a:t>
            </a:r>
            <a:r>
              <a:rPr lang="uk-UA" sz="2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зовсім </a:t>
            </a:r>
            <a:r>
              <a:rPr lang="uk-UA" sz="24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нове бачення правильних многогранників та їх   </a:t>
            </a:r>
            <a:r>
              <a:rPr lang="uk-UA" sz="2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нове застосування</a:t>
            </a:r>
            <a:r>
              <a:rPr lang="uk-UA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999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matematikamoysu.files.wordpress.com/2011/07/d0bad0bed0bfd0b8d18f-2-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476672"/>
            <a:ext cx="4657649" cy="58531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915136" y="1628800"/>
            <a:ext cx="496923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</a:rPr>
              <a:t>Дякую</a:t>
            </a:r>
          </a:p>
          <a:p>
            <a:pPr algn="ctr"/>
            <a:r>
              <a:rPr lang="uk-UA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</a:rPr>
              <a:t> за урок!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Picture 16" descr="http://www.gifpark.su/Gifs/SMILES/2/36_2_25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58629"/>
            <a:ext cx="1171947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3132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490066"/>
          </a:xfrm>
        </p:spPr>
        <p:txBody>
          <a:bodyPr/>
          <a:lstStyle/>
          <a:p>
            <a:r>
              <a:rPr lang="ru-RU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4106" name="Picture 10" descr="http://klub-drug.ru/wp-content/uploads/2011/04/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108" y="3284984"/>
            <a:ext cx="400434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gifpark.su/Gifs/THINGS/GAMBLE/d0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355" y="1154832"/>
            <a:ext cx="1622403" cy="133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7475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55650" y="2880878"/>
            <a:ext cx="792162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none" dirty="0">
                <a:solidFill>
                  <a:schemeClr val="accent2"/>
                </a:solidFill>
              </a:rPr>
              <a:t>Математика </a:t>
            </a:r>
            <a:r>
              <a:rPr lang="ru-RU" sz="2400" b="1" i="1" u="none" dirty="0" err="1" smtClean="0">
                <a:solidFill>
                  <a:schemeClr val="accent2"/>
                </a:solidFill>
              </a:rPr>
              <a:t>володіє</a:t>
            </a:r>
            <a:r>
              <a:rPr lang="ru-RU" sz="2400" b="1" i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i="1" u="none" dirty="0">
                <a:solidFill>
                  <a:schemeClr val="accent2"/>
                </a:solidFill>
              </a:rPr>
              <a:t>не </a:t>
            </a:r>
            <a:r>
              <a:rPr lang="ru-RU" sz="2400" b="1" i="1" u="none" dirty="0" err="1" smtClean="0">
                <a:solidFill>
                  <a:schemeClr val="accent2"/>
                </a:solidFill>
              </a:rPr>
              <a:t>тільки</a:t>
            </a:r>
            <a:r>
              <a:rPr lang="ru-RU" sz="2400" b="1" i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i="1" u="none" dirty="0" err="1" smtClean="0">
                <a:solidFill>
                  <a:schemeClr val="accent2"/>
                </a:solidFill>
              </a:rPr>
              <a:t>істиною</a:t>
            </a:r>
            <a:r>
              <a:rPr lang="ru-RU" sz="2400" b="1" i="1" u="none" dirty="0" smtClean="0">
                <a:solidFill>
                  <a:schemeClr val="accent2"/>
                </a:solidFill>
              </a:rPr>
              <a:t>, але і </a:t>
            </a:r>
            <a:r>
              <a:rPr lang="ru-RU" sz="2400" b="1" i="1" u="none" dirty="0" err="1" smtClean="0">
                <a:solidFill>
                  <a:schemeClr val="accent2"/>
                </a:solidFill>
              </a:rPr>
              <a:t>найвищою</a:t>
            </a:r>
            <a:r>
              <a:rPr lang="ru-RU" sz="2400" b="1" i="1" u="none" dirty="0" smtClean="0">
                <a:solidFill>
                  <a:schemeClr val="accent2"/>
                </a:solidFill>
              </a:rPr>
              <a:t> красою – красою </a:t>
            </a:r>
            <a:r>
              <a:rPr lang="ru-RU" sz="2400" b="1" i="1" u="none" dirty="0" err="1" smtClean="0">
                <a:solidFill>
                  <a:schemeClr val="accent2"/>
                </a:solidFill>
              </a:rPr>
              <a:t>витонченою</a:t>
            </a:r>
            <a:r>
              <a:rPr lang="ru-RU" sz="2400" b="1" i="1" u="none" dirty="0" smtClean="0">
                <a:solidFill>
                  <a:schemeClr val="accent2"/>
                </a:solidFill>
              </a:rPr>
              <a:t> і строгою, </a:t>
            </a:r>
            <a:r>
              <a:rPr lang="ru-RU" sz="2400" b="1" i="1" u="none" dirty="0" err="1" smtClean="0">
                <a:solidFill>
                  <a:schemeClr val="accent2"/>
                </a:solidFill>
              </a:rPr>
              <a:t>піднесено</a:t>
            </a:r>
            <a:r>
              <a:rPr lang="ru-RU" sz="2400" b="1" i="1" u="none" dirty="0" smtClean="0">
                <a:solidFill>
                  <a:schemeClr val="accent2"/>
                </a:solidFill>
              </a:rPr>
              <a:t> чистою і  </a:t>
            </a:r>
            <a:r>
              <a:rPr lang="ru-RU" sz="2400" b="1" i="1" u="none" dirty="0" err="1" smtClean="0">
                <a:solidFill>
                  <a:schemeClr val="accent2"/>
                </a:solidFill>
              </a:rPr>
              <a:t>досконалою</a:t>
            </a:r>
            <a:r>
              <a:rPr lang="ru-RU" sz="2400" b="1" i="1" u="none" dirty="0" smtClean="0">
                <a:solidFill>
                  <a:schemeClr val="accent2"/>
                </a:solidFill>
              </a:rPr>
              <a:t>, яка </a:t>
            </a:r>
            <a:r>
              <a:rPr lang="ru-RU" sz="2400" b="1" i="1" u="none" dirty="0" err="1" smtClean="0">
                <a:solidFill>
                  <a:schemeClr val="accent2"/>
                </a:solidFill>
              </a:rPr>
              <a:t>властива</a:t>
            </a:r>
            <a:r>
              <a:rPr lang="ru-RU" sz="2400" b="1" i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i="1" u="none" dirty="0" err="1" smtClean="0">
                <a:solidFill>
                  <a:schemeClr val="accent2"/>
                </a:solidFill>
              </a:rPr>
              <a:t>тільки</a:t>
            </a:r>
            <a:r>
              <a:rPr lang="ru-RU" sz="2400" b="1" i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i="1" u="none" dirty="0" err="1" smtClean="0">
                <a:solidFill>
                  <a:schemeClr val="accent2"/>
                </a:solidFill>
              </a:rPr>
              <a:t>найвеличнішим</a:t>
            </a:r>
            <a:r>
              <a:rPr lang="ru-RU" sz="2400" b="1" i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i="1" u="none" dirty="0" err="1" smtClean="0">
                <a:solidFill>
                  <a:schemeClr val="accent2"/>
                </a:solidFill>
              </a:rPr>
              <a:t>зразкам</a:t>
            </a:r>
            <a:r>
              <a:rPr lang="ru-RU" sz="2400" b="1" i="1" u="none" dirty="0" smtClean="0">
                <a:solidFill>
                  <a:schemeClr val="accent2"/>
                </a:solidFill>
              </a:rPr>
              <a:t> </a:t>
            </a:r>
            <a:r>
              <a:rPr lang="ru-RU" sz="2400" b="1" i="1" u="none" dirty="0" err="1" smtClean="0">
                <a:solidFill>
                  <a:schemeClr val="accent2"/>
                </a:solidFill>
              </a:rPr>
              <a:t>мистецтва</a:t>
            </a:r>
            <a:r>
              <a:rPr lang="ru-RU" sz="2400" b="1" i="1" u="none" dirty="0" smtClean="0">
                <a:solidFill>
                  <a:schemeClr val="accent2"/>
                </a:solidFill>
              </a:rPr>
              <a:t>.</a:t>
            </a:r>
            <a:endParaRPr lang="ru-RU" sz="2400" b="1" i="1" u="none" dirty="0">
              <a:solidFill>
                <a:schemeClr val="accent2"/>
              </a:solidFill>
            </a:endParaRPr>
          </a:p>
          <a:p>
            <a:r>
              <a:rPr lang="ru-RU" sz="2400" b="1" i="1" u="none" dirty="0">
                <a:solidFill>
                  <a:schemeClr val="accent2"/>
                </a:solidFill>
              </a:rPr>
              <a:t>                                            </a:t>
            </a:r>
            <a:r>
              <a:rPr lang="ru-RU" sz="2800" b="1" i="1" u="none" dirty="0">
                <a:solidFill>
                  <a:srgbClr val="000066"/>
                </a:solidFill>
              </a:rPr>
              <a:t>Бертран Рассел</a:t>
            </a:r>
          </a:p>
          <a:p>
            <a:pPr eaLnBrk="0" hangingPunct="0">
              <a:spcBef>
                <a:spcPct val="50000"/>
              </a:spcBef>
            </a:pPr>
            <a:endParaRPr lang="ru-RU" sz="2800" u="none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6147" name="Picture 5" descr="a7ec53b6805f9e52101aa1bfc6a1381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413" y="4797425"/>
            <a:ext cx="24495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168cd3314b6f24e93ce3e84024265ea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188913"/>
            <a:ext cx="2133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Documents and Settings\Администратор\Мои документы\PICTURE\Maple\StIcosDod\StIcosDod8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343" y="476672"/>
            <a:ext cx="1996388" cy="2056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58" y="515005"/>
            <a:ext cx="8229600" cy="1143000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000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многогранників</a:t>
            </a:r>
            <a:r>
              <a:rPr lang="ru-RU" sz="4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4000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опуклими</a:t>
            </a:r>
            <a:r>
              <a:rPr lang="ru-RU" sz="4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4000" dirty="0"/>
          </a:p>
        </p:txBody>
      </p:sp>
      <p:pic>
        <p:nvPicPr>
          <p:cNvPr id="4" name="Picture 2" descr="http://www.distedu.ru/mirror/_math/www.tmn.fio.ru/works/26x/304/images/dodecahedr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03" y="2420888"/>
            <a:ext cx="2137420" cy="2137420"/>
          </a:xfrm>
          <a:prstGeom prst="rect">
            <a:avLst/>
          </a:prstGeom>
          <a:noFill/>
        </p:spPr>
      </p:pic>
      <p:pic>
        <p:nvPicPr>
          <p:cNvPr id="5" name="Picture 10" descr="OXXB1GCANYMHS1CAKMZNM3CADJ4JJQCAA52BIFCABXPV7ZCAXMNGXPCAWOND4MCA0JFZ45CAEI0QPNCAP8QHNBCA20BGXPCA0JA8A8CAG4J29WCA2M0J1SCAHRC1ZGCACPJ5QUCAVJ3E0GCA5PPHBUCAMR9L3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3278575" y="1872327"/>
            <a:ext cx="2469089" cy="2559982"/>
          </a:xfrm>
          <a:prstGeom prst="rect">
            <a:avLst/>
          </a:prstGeom>
          <a:noFill/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8950" y="1917773"/>
            <a:ext cx="1724025" cy="2143125"/>
          </a:xfrm>
          <a:prstGeom prst="rect">
            <a:avLst/>
          </a:prstGeom>
          <a:noFill/>
        </p:spPr>
      </p:pic>
      <p:pic>
        <p:nvPicPr>
          <p:cNvPr id="8" name="Picture 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6260" y="3999479"/>
            <a:ext cx="2148397" cy="2762225"/>
          </a:xfrm>
          <a:prstGeom prst="rect">
            <a:avLst/>
          </a:prstGeom>
          <a:noFill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386862"/>
            <a:ext cx="1581150" cy="2143125"/>
          </a:xfrm>
          <a:prstGeom prst="rect">
            <a:avLst/>
          </a:prstGeom>
          <a:noFill/>
        </p:spPr>
      </p:pic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6668950" y="4262983"/>
            <a:ext cx="1662098" cy="2235216"/>
            <a:chOff x="432" y="2192"/>
            <a:chExt cx="1632" cy="1888"/>
          </a:xfrm>
        </p:grpSpPr>
        <p:sp>
          <p:nvSpPr>
            <p:cNvPr id="11" name="AutoShape 64"/>
            <p:cNvSpPr>
              <a:spLocks noChangeArrowheads="1"/>
            </p:cNvSpPr>
            <p:nvPr/>
          </p:nvSpPr>
          <p:spPr bwMode="auto">
            <a:xfrm>
              <a:off x="432" y="2208"/>
              <a:ext cx="1632" cy="1872"/>
            </a:xfrm>
            <a:prstGeom prst="cube">
              <a:avLst>
                <a:gd name="adj" fmla="val 2696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Line 65"/>
            <p:cNvSpPr>
              <a:spLocks noChangeShapeType="1"/>
            </p:cNvSpPr>
            <p:nvPr/>
          </p:nvSpPr>
          <p:spPr bwMode="auto">
            <a:xfrm flipH="1">
              <a:off x="852" y="3648"/>
              <a:ext cx="1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66"/>
            <p:cNvSpPr>
              <a:spLocks/>
            </p:cNvSpPr>
            <p:nvPr/>
          </p:nvSpPr>
          <p:spPr bwMode="auto">
            <a:xfrm>
              <a:off x="880" y="2192"/>
              <a:ext cx="1" cy="14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0"/>
                </a:cxn>
              </a:cxnLst>
              <a:rect l="0" t="0" r="r" b="b"/>
              <a:pathLst>
                <a:path w="1" h="1440">
                  <a:moveTo>
                    <a:pt x="0" y="0"/>
                  </a:moveTo>
                  <a:lnTo>
                    <a:pt x="0" y="144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67"/>
            <p:cNvSpPr>
              <a:spLocks/>
            </p:cNvSpPr>
            <p:nvPr/>
          </p:nvSpPr>
          <p:spPr bwMode="auto">
            <a:xfrm>
              <a:off x="432" y="3648"/>
              <a:ext cx="448" cy="432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0" y="432"/>
                </a:cxn>
              </a:cxnLst>
              <a:rect l="0" t="0" r="r" b="b"/>
              <a:pathLst>
                <a:path w="448" h="432">
                  <a:moveTo>
                    <a:pt x="448" y="0"/>
                  </a:moveTo>
                  <a:lnTo>
                    <a:pt x="0" y="4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177677" y="4108239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1958" y="1487022"/>
            <a:ext cx="421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435" y="1665122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8660" y="1813916"/>
            <a:ext cx="40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00758" y="4429687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5296" y="5011259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402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>
            <a:off x="179388" y="404813"/>
            <a:ext cx="8748712" cy="2087562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u="none" dirty="0">
              <a:solidFill>
                <a:srgbClr val="993300"/>
              </a:solidFill>
            </a:endParaRPr>
          </a:p>
          <a:p>
            <a:endParaRPr lang="ru-RU" b="1" u="none" dirty="0">
              <a:solidFill>
                <a:srgbClr val="993300"/>
              </a:solidFill>
            </a:endParaRPr>
          </a:p>
          <a:p>
            <a:r>
              <a:rPr lang="ru-RU" sz="4000" b="1" u="none" dirty="0" smtClean="0">
                <a:solidFill>
                  <a:schemeClr val="accent2"/>
                </a:solidFill>
              </a:rPr>
              <a:t>ПРАВИЛЬНИЙ МНОГОГРАННИК-</a:t>
            </a:r>
          </a:p>
          <a:p>
            <a:r>
              <a:rPr lang="uk-UA" sz="2400" dirty="0" smtClean="0"/>
              <a:t>опуклий </a:t>
            </a:r>
            <a:r>
              <a:rPr lang="uk-UA" sz="2400" dirty="0"/>
              <a:t>многогранник </a:t>
            </a:r>
            <a:r>
              <a:rPr lang="uk-UA" sz="2400" dirty="0" smtClean="0"/>
              <a:t>, всі грані якого </a:t>
            </a:r>
            <a:r>
              <a:rPr lang="uk-UA" sz="2400" dirty="0"/>
              <a:t>є </a:t>
            </a:r>
            <a:r>
              <a:rPr lang="uk-UA" sz="2400" dirty="0" smtClean="0"/>
              <a:t>правильними</a:t>
            </a:r>
          </a:p>
          <a:p>
            <a:r>
              <a:rPr lang="uk-UA" sz="2400" dirty="0" smtClean="0"/>
              <a:t> </a:t>
            </a:r>
            <a:r>
              <a:rPr lang="uk-UA" sz="2400" dirty="0"/>
              <a:t>многокутниками з однією й </a:t>
            </a:r>
            <a:r>
              <a:rPr lang="uk-UA" sz="2400" dirty="0" smtClean="0"/>
              <a:t>тією </a:t>
            </a:r>
            <a:r>
              <a:rPr lang="uk-UA" sz="2400" dirty="0"/>
              <a:t>ж </a:t>
            </a:r>
            <a:r>
              <a:rPr lang="uk-UA" sz="2400" dirty="0" smtClean="0"/>
              <a:t>кількістю </a:t>
            </a:r>
            <a:r>
              <a:rPr lang="uk-UA" sz="2400" dirty="0"/>
              <a:t>сторін</a:t>
            </a:r>
            <a:r>
              <a:rPr lang="uk-UA" sz="2400" dirty="0" smtClean="0"/>
              <a:t>,</a:t>
            </a:r>
          </a:p>
          <a:p>
            <a:r>
              <a:rPr lang="uk-UA" sz="2400" dirty="0" smtClean="0"/>
              <a:t> </a:t>
            </a:r>
            <a:r>
              <a:rPr lang="uk-UA" sz="2400" dirty="0"/>
              <a:t>а в </a:t>
            </a:r>
            <a:r>
              <a:rPr lang="uk-UA" sz="2400" dirty="0" smtClean="0"/>
              <a:t>кожній </a:t>
            </a:r>
            <a:r>
              <a:rPr lang="uk-UA" sz="2400" dirty="0"/>
              <a:t>вершині </a:t>
            </a:r>
            <a:r>
              <a:rPr lang="uk-UA" sz="2400" dirty="0" smtClean="0"/>
              <a:t>многогранника сходиться </a:t>
            </a:r>
          </a:p>
          <a:p>
            <a:r>
              <a:rPr lang="uk-UA" sz="2400" dirty="0" smtClean="0"/>
              <a:t>одна </a:t>
            </a:r>
            <a:r>
              <a:rPr lang="uk-UA" sz="2400" dirty="0"/>
              <a:t>і </a:t>
            </a:r>
            <a:r>
              <a:rPr lang="uk-UA" sz="2400" dirty="0" smtClean="0"/>
              <a:t>та </a:t>
            </a:r>
            <a:r>
              <a:rPr lang="uk-UA" sz="2400" dirty="0"/>
              <a:t>ж </a:t>
            </a:r>
            <a:r>
              <a:rPr lang="uk-UA" sz="2400" dirty="0" smtClean="0"/>
              <a:t>кількість </a:t>
            </a:r>
            <a:r>
              <a:rPr lang="uk-UA" sz="2400" dirty="0"/>
              <a:t>ребер.</a:t>
            </a:r>
            <a:endParaRPr lang="ru-RU" sz="2400" dirty="0"/>
          </a:p>
          <a:p>
            <a:r>
              <a:rPr lang="ru-RU" sz="2400" b="1" u="none" dirty="0" smtClean="0">
                <a:latin typeface="Blackadder ITC" pitchFamily="82" charset="0"/>
              </a:rPr>
              <a:t>.</a:t>
            </a:r>
            <a:endParaRPr lang="ru-RU" sz="2400" b="1" u="none" dirty="0">
              <a:latin typeface="Blackadder ITC" pitchFamily="82" charset="0"/>
            </a:endParaRPr>
          </a:p>
          <a:p>
            <a:endParaRPr lang="ru-RU" b="1" u="none" dirty="0">
              <a:solidFill>
                <a:srgbClr val="FF0000"/>
              </a:solidFill>
            </a:endParaRPr>
          </a:p>
          <a:p>
            <a:endParaRPr lang="ru-RU" u="none" dirty="0"/>
          </a:p>
        </p:txBody>
      </p:sp>
      <p:sp>
        <p:nvSpPr>
          <p:cNvPr id="7171" name="Line 17"/>
          <p:cNvSpPr>
            <a:spLocks noChangeShapeType="1"/>
          </p:cNvSpPr>
          <p:nvPr/>
        </p:nvSpPr>
        <p:spPr bwMode="auto">
          <a:xfrm flipH="1">
            <a:off x="1258888" y="2492375"/>
            <a:ext cx="331311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2" name="Line 18"/>
          <p:cNvSpPr>
            <a:spLocks noChangeShapeType="1"/>
          </p:cNvSpPr>
          <p:nvPr/>
        </p:nvSpPr>
        <p:spPr bwMode="auto">
          <a:xfrm flipH="1">
            <a:off x="2627313" y="2492375"/>
            <a:ext cx="1944687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3" name="Line 19"/>
          <p:cNvSpPr>
            <a:spLocks noChangeShapeType="1"/>
          </p:cNvSpPr>
          <p:nvPr/>
        </p:nvSpPr>
        <p:spPr bwMode="auto">
          <a:xfrm>
            <a:off x="4572000" y="2492375"/>
            <a:ext cx="1444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4" name="Line 20"/>
          <p:cNvSpPr>
            <a:spLocks noChangeShapeType="1"/>
          </p:cNvSpPr>
          <p:nvPr/>
        </p:nvSpPr>
        <p:spPr bwMode="auto">
          <a:xfrm>
            <a:off x="4572000" y="2492375"/>
            <a:ext cx="33845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5" name="Line 21"/>
          <p:cNvSpPr>
            <a:spLocks noChangeShapeType="1"/>
          </p:cNvSpPr>
          <p:nvPr/>
        </p:nvSpPr>
        <p:spPr bwMode="auto">
          <a:xfrm>
            <a:off x="4572000" y="2492375"/>
            <a:ext cx="2952750" cy="2449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7176" name="Picture 22" descr="Рисунок4"/>
          <p:cNvPicPr>
            <a:picLocks noChangeAspect="1" noChangeArrowheads="1"/>
          </p:cNvPicPr>
          <p:nvPr/>
        </p:nvPicPr>
        <p:blipFill>
          <a:blip r:embed="rId2" cstate="print"/>
          <a:srcRect l="75246"/>
          <a:stretch>
            <a:fillRect/>
          </a:stretch>
        </p:blipFill>
        <p:spPr bwMode="auto">
          <a:xfrm>
            <a:off x="7164388" y="5013325"/>
            <a:ext cx="1655762" cy="15335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7" name="Picture 23" descr="Рисунок4"/>
          <p:cNvPicPr>
            <a:picLocks noChangeAspect="1" noChangeArrowheads="1"/>
          </p:cNvPicPr>
          <p:nvPr/>
        </p:nvPicPr>
        <p:blipFill>
          <a:blip r:embed="rId2" cstate="print"/>
          <a:srcRect l="53459" t="95" r="23750"/>
          <a:stretch>
            <a:fillRect/>
          </a:stretch>
        </p:blipFill>
        <p:spPr bwMode="auto">
          <a:xfrm>
            <a:off x="7164388" y="2997200"/>
            <a:ext cx="1657350" cy="166687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8" name="Picture 24" descr="Рисунок4"/>
          <p:cNvPicPr>
            <a:picLocks noChangeAspect="1" noChangeArrowheads="1"/>
          </p:cNvPicPr>
          <p:nvPr/>
        </p:nvPicPr>
        <p:blipFill>
          <a:blip r:embed="rId2" cstate="print"/>
          <a:srcRect l="32678" r="45535"/>
          <a:stretch>
            <a:fillRect/>
          </a:stretch>
        </p:blipFill>
        <p:spPr bwMode="auto">
          <a:xfrm>
            <a:off x="3924300" y="3357563"/>
            <a:ext cx="1584325" cy="1668462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9" name="Picture 25" descr="Рисунок4"/>
          <p:cNvPicPr>
            <a:picLocks noChangeAspect="1" noChangeArrowheads="1"/>
          </p:cNvPicPr>
          <p:nvPr/>
        </p:nvPicPr>
        <p:blipFill>
          <a:blip r:embed="rId2" cstate="print"/>
          <a:srcRect l="16830" r="65335"/>
          <a:stretch>
            <a:fillRect/>
          </a:stretch>
        </p:blipFill>
        <p:spPr bwMode="auto">
          <a:xfrm>
            <a:off x="395288" y="3213100"/>
            <a:ext cx="1296987" cy="166846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80" name="Picture 26" descr="Рисунок4"/>
          <p:cNvPicPr>
            <a:picLocks noChangeAspect="1" noChangeArrowheads="1"/>
          </p:cNvPicPr>
          <p:nvPr/>
        </p:nvPicPr>
        <p:blipFill>
          <a:blip r:embed="rId2" cstate="print"/>
          <a:srcRect r="83170"/>
          <a:stretch>
            <a:fillRect/>
          </a:stretch>
        </p:blipFill>
        <p:spPr bwMode="auto">
          <a:xfrm>
            <a:off x="1835150" y="4724400"/>
            <a:ext cx="1436688" cy="18002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1980256" y="6165850"/>
            <a:ext cx="121950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Гексаедр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397113" y="4508500"/>
            <a:ext cx="12377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Тетраедр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062312" y="4652963"/>
            <a:ext cx="113685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Октаедр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7158234" y="6165850"/>
            <a:ext cx="14235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Додекаедр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7427634" y="4365625"/>
            <a:ext cx="11737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Ікосаедр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195513" y="404813"/>
            <a:ext cx="4608512" cy="6134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u="none" dirty="0" smtClean="0">
                <a:solidFill>
                  <a:schemeClr val="accent2"/>
                </a:solidFill>
              </a:rPr>
              <a:t>«</a:t>
            </a:r>
            <a:r>
              <a:rPr lang="ru-RU" sz="3600" b="1" u="none" dirty="0" err="1">
                <a:solidFill>
                  <a:schemeClr val="accent2"/>
                </a:solidFill>
              </a:rPr>
              <a:t>е</a:t>
            </a:r>
            <a:r>
              <a:rPr lang="ru-RU" sz="3600" b="1" u="none" dirty="0" err="1" smtClean="0">
                <a:solidFill>
                  <a:schemeClr val="accent2"/>
                </a:solidFill>
              </a:rPr>
              <a:t>дра</a:t>
            </a:r>
            <a:r>
              <a:rPr lang="ru-RU" sz="3600" b="1" u="none" dirty="0">
                <a:solidFill>
                  <a:schemeClr val="accent2"/>
                </a:solidFill>
              </a:rPr>
              <a:t>» - грань</a:t>
            </a:r>
          </a:p>
          <a:p>
            <a:r>
              <a:rPr lang="ru-RU" sz="3600" b="1" u="none" dirty="0">
                <a:solidFill>
                  <a:schemeClr val="accent2"/>
                </a:solidFill>
              </a:rPr>
              <a:t> </a:t>
            </a:r>
            <a:endParaRPr lang="ru-RU" sz="3600" u="none" dirty="0">
              <a:solidFill>
                <a:schemeClr val="accent2"/>
              </a:solidFill>
            </a:endParaRPr>
          </a:p>
          <a:p>
            <a:r>
              <a:rPr lang="ru-RU" sz="3600" b="1" u="none" dirty="0">
                <a:solidFill>
                  <a:schemeClr val="accent2"/>
                </a:solidFill>
              </a:rPr>
              <a:t>«тетра» - 4 </a:t>
            </a:r>
          </a:p>
          <a:p>
            <a:endParaRPr lang="ru-RU" sz="3600" u="none" dirty="0">
              <a:solidFill>
                <a:schemeClr val="accent2"/>
              </a:solidFill>
            </a:endParaRPr>
          </a:p>
          <a:p>
            <a:r>
              <a:rPr lang="ru-RU" sz="3600" b="1" u="none" dirty="0">
                <a:solidFill>
                  <a:schemeClr val="accent2"/>
                </a:solidFill>
              </a:rPr>
              <a:t>«</a:t>
            </a:r>
            <a:r>
              <a:rPr lang="ru-RU" sz="3600" b="1" u="none" dirty="0" err="1">
                <a:solidFill>
                  <a:schemeClr val="accent2"/>
                </a:solidFill>
              </a:rPr>
              <a:t>гекса</a:t>
            </a:r>
            <a:r>
              <a:rPr lang="ru-RU" sz="3600" b="1" u="none" dirty="0">
                <a:solidFill>
                  <a:schemeClr val="accent2"/>
                </a:solidFill>
              </a:rPr>
              <a:t>» - 6</a:t>
            </a:r>
          </a:p>
          <a:p>
            <a:r>
              <a:rPr lang="ru-RU" sz="3600" b="1" u="none" dirty="0">
                <a:solidFill>
                  <a:schemeClr val="accent2"/>
                </a:solidFill>
              </a:rPr>
              <a:t> </a:t>
            </a:r>
            <a:endParaRPr lang="ru-RU" sz="3600" u="none" dirty="0">
              <a:solidFill>
                <a:schemeClr val="accent2"/>
              </a:solidFill>
            </a:endParaRPr>
          </a:p>
          <a:p>
            <a:r>
              <a:rPr lang="ru-RU" sz="3600" b="1" u="none" dirty="0">
                <a:solidFill>
                  <a:schemeClr val="accent2"/>
                </a:solidFill>
              </a:rPr>
              <a:t>«окта» - 8 </a:t>
            </a:r>
          </a:p>
          <a:p>
            <a:endParaRPr lang="ru-RU" sz="3600" u="none" dirty="0">
              <a:solidFill>
                <a:schemeClr val="accent2"/>
              </a:solidFill>
            </a:endParaRPr>
          </a:p>
          <a:p>
            <a:r>
              <a:rPr lang="ru-RU" sz="3600" b="1" u="none" dirty="0" smtClean="0">
                <a:solidFill>
                  <a:schemeClr val="accent2"/>
                </a:solidFill>
              </a:rPr>
              <a:t>«</a:t>
            </a:r>
            <a:r>
              <a:rPr lang="ru-RU" sz="3600" b="1" u="none" dirty="0" err="1" smtClean="0">
                <a:solidFill>
                  <a:schemeClr val="accent2"/>
                </a:solidFill>
              </a:rPr>
              <a:t>ікоса</a:t>
            </a:r>
            <a:r>
              <a:rPr lang="ru-RU" sz="3600" b="1" u="none" dirty="0">
                <a:solidFill>
                  <a:schemeClr val="accent2"/>
                </a:solidFill>
              </a:rPr>
              <a:t>» - 20</a:t>
            </a:r>
          </a:p>
          <a:p>
            <a:r>
              <a:rPr lang="ru-RU" sz="3600" b="1" u="none" dirty="0">
                <a:solidFill>
                  <a:schemeClr val="accent2"/>
                </a:solidFill>
              </a:rPr>
              <a:t> </a:t>
            </a:r>
            <a:endParaRPr lang="ru-RU" sz="3600" u="none" dirty="0">
              <a:solidFill>
                <a:schemeClr val="accent2"/>
              </a:solidFill>
            </a:endParaRPr>
          </a:p>
          <a:p>
            <a:r>
              <a:rPr lang="ru-RU" sz="3600" b="1" u="none" dirty="0">
                <a:solidFill>
                  <a:schemeClr val="accent2"/>
                </a:solidFill>
              </a:rPr>
              <a:t>«</a:t>
            </a:r>
            <a:r>
              <a:rPr lang="ru-RU" sz="3600" b="1" u="none" dirty="0" err="1">
                <a:solidFill>
                  <a:schemeClr val="accent2"/>
                </a:solidFill>
              </a:rPr>
              <a:t>додека</a:t>
            </a:r>
            <a:r>
              <a:rPr lang="ru-RU" sz="3600" b="1" u="none" dirty="0">
                <a:solidFill>
                  <a:schemeClr val="accent2"/>
                </a:solidFill>
              </a:rPr>
              <a:t>» - 12</a:t>
            </a:r>
          </a:p>
        </p:txBody>
      </p:sp>
      <p:pic>
        <p:nvPicPr>
          <p:cNvPr id="3" name="Picture 7" descr="Описание: school10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11" y="1988840"/>
            <a:ext cx="2386012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7fc94eedc367daaf77a7e77c95682d1c5225dfd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100000">
              <a:srgbClr val="FF9999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/>
          <a:lightRig rig="legacyNormal3" dir="r"/>
        </a:scene3d>
        <a:sp3d extrusionH="201600" prstMaterial="legacyMatte">
          <a:bevelT w="13500" h="13500" prst="angle"/>
          <a:bevelB w="13500" h="13500" prst="angle"/>
          <a:extrusionClr>
            <a:srgbClr val="0066CC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100000">
              <a:srgbClr val="FF9999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/>
          <a:lightRig rig="legacyNormal3" dir="r"/>
        </a:scene3d>
        <a:sp3d extrusionH="201600" prstMaterial="legacyMatte">
          <a:bevelT w="13500" h="13500" prst="angle"/>
          <a:bevelB w="13500" h="13500" prst="angle"/>
          <a:extrusionClr>
            <a:srgbClr val="0066CC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100000">
              <a:srgbClr val="FF9999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/>
          <a:lightRig rig="legacyNormal3" dir="r"/>
        </a:scene3d>
        <a:sp3d extrusionH="201600" prstMaterial="legacyMatte">
          <a:bevelT w="13500" h="13500" prst="angle"/>
          <a:bevelB w="13500" h="13500" prst="angle"/>
          <a:extrusionClr>
            <a:srgbClr val="0066CC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100000">
              <a:srgbClr val="FF9999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/>
          <a:lightRig rig="legacyNormal3" dir="r"/>
        </a:scene3d>
        <a:sp3d extrusionH="201600" prstMaterial="legacyMatte">
          <a:bevelT w="13500" h="13500" prst="angle"/>
          <a:bevelB w="13500" h="13500" prst="angle"/>
          <a:extrusionClr>
            <a:srgbClr val="0066CC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991</Words>
  <Application>Microsoft Office PowerPoint</Application>
  <PresentationFormat>Экран (4:3)</PresentationFormat>
  <Paragraphs>254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Оформление по умолчанию</vt:lpstr>
      <vt:lpstr>Профиль</vt:lpstr>
      <vt:lpstr>Точечный рисунок</vt:lpstr>
      <vt:lpstr>Формула</vt:lpstr>
      <vt:lpstr>Слайд 1</vt:lpstr>
      <vt:lpstr>ФОРМА:</vt:lpstr>
      <vt:lpstr>Мета:</vt:lpstr>
      <vt:lpstr>Епіграф.</vt:lpstr>
      <vt:lpstr>Перевірка домашнього завдання </vt:lpstr>
      <vt:lpstr>Слайд 6</vt:lpstr>
      <vt:lpstr>Які з многогранників є опуклими?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Практична робота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 Задача Задача Задача</vt:lpstr>
      <vt:lpstr> Відповідь </vt:lpstr>
      <vt:lpstr>Тестова робота </vt:lpstr>
      <vt:lpstr> Правильні відповіді: 1. в) 2. б) 3. а) 4. г) 5. б)  </vt:lpstr>
      <vt:lpstr>Рефлексія діяльності учнів на уроці. </vt:lpstr>
      <vt:lpstr>Підведення підсумків. </vt:lpstr>
      <vt:lpstr>Слайд 38</vt:lpstr>
      <vt:lpstr>Диференційовані завдання</vt:lpstr>
      <vt:lpstr>Висновки</vt:lpstr>
      <vt:lpstr>Слайд 41</vt:lpstr>
    </vt:vector>
  </TitlesOfParts>
  <Company>МОУ СОШ №5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Морна С.А.</dc:creator>
  <cp:lastModifiedBy>Admin</cp:lastModifiedBy>
  <cp:revision>92</cp:revision>
  <dcterms:created xsi:type="dcterms:W3CDTF">2007-10-10T10:44:37Z</dcterms:created>
  <dcterms:modified xsi:type="dcterms:W3CDTF">2013-12-14T19:54:58Z</dcterms:modified>
</cp:coreProperties>
</file>